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2"/>
  </p:notesMasterIdLst>
  <p:sldIdLst>
    <p:sldId id="256" r:id="rId2"/>
    <p:sldId id="310" r:id="rId3"/>
    <p:sldId id="257" r:id="rId4"/>
    <p:sldId id="258" r:id="rId5"/>
    <p:sldId id="259" r:id="rId6"/>
    <p:sldId id="260" r:id="rId7"/>
    <p:sldId id="261" r:id="rId8"/>
    <p:sldId id="262" r:id="rId9"/>
    <p:sldId id="264" r:id="rId10"/>
    <p:sldId id="265" r:id="rId11"/>
    <p:sldId id="266" r:id="rId12"/>
    <p:sldId id="267" r:id="rId13"/>
    <p:sldId id="268" r:id="rId14"/>
    <p:sldId id="269"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4" r:id="rId36"/>
    <p:sldId id="295" r:id="rId37"/>
    <p:sldId id="296" r:id="rId38"/>
    <p:sldId id="297" r:id="rId39"/>
    <p:sldId id="298" r:id="rId40"/>
    <p:sldId id="299" r:id="rId41"/>
    <p:sldId id="300" r:id="rId42"/>
    <p:sldId id="301" r:id="rId43"/>
    <p:sldId id="302" r:id="rId44"/>
    <p:sldId id="303" r:id="rId45"/>
    <p:sldId id="304" r:id="rId46"/>
    <p:sldId id="305" r:id="rId47"/>
    <p:sldId id="306" r:id="rId48"/>
    <p:sldId id="307" r:id="rId49"/>
    <p:sldId id="308" r:id="rId50"/>
    <p:sldId id="309" r:id="rId51"/>
  </p:sldIdLst>
  <p:sldSz cx="9144000" cy="5143500" type="screen16x9"/>
  <p:notesSz cx="6858000" cy="9144000"/>
  <p:embeddedFontLst>
    <p:embeddedFont>
      <p:font typeface="Consolas" panose="020B0609020204030204" pitchFamily="49" charset="0"/>
      <p:regular r:id="rId53"/>
      <p:bold r:id="rId54"/>
      <p:italic r:id="rId55"/>
      <p:boldItalic r:id="rId56"/>
    </p:embeddedFont>
    <p:embeddedFont>
      <p:font typeface="Open Sans" panose="020B0604020202020204" charset="0"/>
      <p:regular r:id="rId57"/>
      <p:bold r:id="rId58"/>
      <p:italic r:id="rId59"/>
      <p:boldItalic r:id="rId60"/>
    </p:embeddedFont>
    <p:embeddedFont>
      <p:font typeface="PT Sans Narrow" panose="020B0604020202020204" charset="0"/>
      <p:regular r:id="rId61"/>
      <p:bold r:id="rId62"/>
    </p:embeddedFont>
    <p:embeddedFont>
      <p:font typeface="Quattrocento Sans" panose="020B0604020202020204"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1.fntdata"/><Relationship Id="rId68" Type="http://schemas.openxmlformats.org/officeDocument/2006/relationships/viewProps" Target="viewProps.xml"/><Relationship Id="rId7" Type="http://schemas.openxmlformats.org/officeDocument/2006/relationships/slide" Target="slides/slide6.xml"/><Relationship Id="rId71"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5" Type="http://schemas.openxmlformats.org/officeDocument/2006/relationships/slide" Target="slides/slide4.xml"/><Relationship Id="rId61" Type="http://schemas.openxmlformats.org/officeDocument/2006/relationships/font" Target="fonts/font9.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7.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u Changxi" userId="bf23ac5e-c2b4-476a-ac23-169a0c8c5211" providerId="ADAL" clId="{B5EEFC4A-3AE9-4158-BE7F-B1C5E7873416}"/>
    <pc:docChg chg="undo custSel addSld delSld modSld">
      <pc:chgData name="Liu Changxi" userId="bf23ac5e-c2b4-476a-ac23-169a0c8c5211" providerId="ADAL" clId="{B5EEFC4A-3AE9-4158-BE7F-B1C5E7873416}" dt="2024-11-07T04:09:36.461" v="191" actId="27636"/>
      <pc:docMkLst>
        <pc:docMk/>
      </pc:docMkLst>
      <pc:sldChg chg="modSp">
        <pc:chgData name="Liu Changxi" userId="bf23ac5e-c2b4-476a-ac23-169a0c8c5211" providerId="ADAL" clId="{B5EEFC4A-3AE9-4158-BE7F-B1C5E7873416}" dt="2024-11-07T03:05:44.662" v="13" actId="27636"/>
        <pc:sldMkLst>
          <pc:docMk/>
          <pc:sldMk cId="0" sldId="256"/>
        </pc:sldMkLst>
        <pc:spChg chg="mod">
          <ac:chgData name="Liu Changxi" userId="bf23ac5e-c2b4-476a-ac23-169a0c8c5211" providerId="ADAL" clId="{B5EEFC4A-3AE9-4158-BE7F-B1C5E7873416}" dt="2024-11-07T03:05:44.662" v="13" actId="27636"/>
          <ac:spMkLst>
            <pc:docMk/>
            <pc:sldMk cId="0" sldId="256"/>
            <ac:spMk id="67" creationId="{00000000-0000-0000-0000-000000000000}"/>
          </ac:spMkLst>
        </pc:spChg>
      </pc:sldChg>
      <pc:sldChg chg="del">
        <pc:chgData name="Liu Changxi" userId="bf23ac5e-c2b4-476a-ac23-169a0c8c5211" providerId="ADAL" clId="{B5EEFC4A-3AE9-4158-BE7F-B1C5E7873416}" dt="2024-11-07T03:18:37.596" v="14" actId="2696"/>
        <pc:sldMkLst>
          <pc:docMk/>
          <pc:sldMk cId="0" sldId="263"/>
        </pc:sldMkLst>
      </pc:sldChg>
      <pc:sldChg chg="delSp modSp">
        <pc:chgData name="Liu Changxi" userId="bf23ac5e-c2b4-476a-ac23-169a0c8c5211" providerId="ADAL" clId="{B5EEFC4A-3AE9-4158-BE7F-B1C5E7873416}" dt="2024-11-07T03:23:40.540" v="19" actId="27636"/>
        <pc:sldMkLst>
          <pc:docMk/>
          <pc:sldMk cId="0" sldId="265"/>
        </pc:sldMkLst>
        <pc:spChg chg="mod">
          <ac:chgData name="Liu Changxi" userId="bf23ac5e-c2b4-476a-ac23-169a0c8c5211" providerId="ADAL" clId="{B5EEFC4A-3AE9-4158-BE7F-B1C5E7873416}" dt="2024-11-07T03:05:43.948" v="2" actId="27636"/>
          <ac:spMkLst>
            <pc:docMk/>
            <pc:sldMk cId="0" sldId="265"/>
            <ac:spMk id="124" creationId="{00000000-0000-0000-0000-000000000000}"/>
          </ac:spMkLst>
        </pc:spChg>
        <pc:spChg chg="mod">
          <ac:chgData name="Liu Changxi" userId="bf23ac5e-c2b4-476a-ac23-169a0c8c5211" providerId="ADAL" clId="{B5EEFC4A-3AE9-4158-BE7F-B1C5E7873416}" dt="2024-11-07T03:23:40.540" v="19" actId="27636"/>
          <ac:spMkLst>
            <pc:docMk/>
            <pc:sldMk cId="0" sldId="265"/>
            <ac:spMk id="125" creationId="{00000000-0000-0000-0000-000000000000}"/>
          </ac:spMkLst>
        </pc:spChg>
        <pc:picChg chg="del">
          <ac:chgData name="Liu Changxi" userId="bf23ac5e-c2b4-476a-ac23-169a0c8c5211" providerId="ADAL" clId="{B5EEFC4A-3AE9-4158-BE7F-B1C5E7873416}" dt="2024-11-07T03:23:37.403" v="17" actId="478"/>
          <ac:picMkLst>
            <pc:docMk/>
            <pc:sldMk cId="0" sldId="265"/>
            <ac:picMk id="126" creationId="{00000000-0000-0000-0000-000000000000}"/>
          </ac:picMkLst>
        </pc:picChg>
      </pc:sldChg>
      <pc:sldChg chg="delSp">
        <pc:chgData name="Liu Changxi" userId="bf23ac5e-c2b4-476a-ac23-169a0c8c5211" providerId="ADAL" clId="{B5EEFC4A-3AE9-4158-BE7F-B1C5E7873416}" dt="2024-11-07T03:23:44.112" v="20" actId="478"/>
        <pc:sldMkLst>
          <pc:docMk/>
          <pc:sldMk cId="0" sldId="266"/>
        </pc:sldMkLst>
        <pc:picChg chg="del">
          <ac:chgData name="Liu Changxi" userId="bf23ac5e-c2b4-476a-ac23-169a0c8c5211" providerId="ADAL" clId="{B5EEFC4A-3AE9-4158-BE7F-B1C5E7873416}" dt="2024-11-07T03:23:44.112" v="20" actId="478"/>
          <ac:picMkLst>
            <pc:docMk/>
            <pc:sldMk cId="0" sldId="266"/>
            <ac:picMk id="133" creationId="{00000000-0000-0000-0000-000000000000}"/>
          </ac:picMkLst>
        </pc:picChg>
      </pc:sldChg>
      <pc:sldChg chg="del">
        <pc:chgData name="Liu Changxi" userId="bf23ac5e-c2b4-476a-ac23-169a0c8c5211" providerId="ADAL" clId="{B5EEFC4A-3AE9-4158-BE7F-B1C5E7873416}" dt="2024-11-07T03:21:54.547" v="15" actId="2696"/>
        <pc:sldMkLst>
          <pc:docMk/>
          <pc:sldMk cId="0" sldId="270"/>
        </pc:sldMkLst>
      </pc:sldChg>
      <pc:sldChg chg="del">
        <pc:chgData name="Liu Changxi" userId="bf23ac5e-c2b4-476a-ac23-169a0c8c5211" providerId="ADAL" clId="{B5EEFC4A-3AE9-4158-BE7F-B1C5E7873416}" dt="2024-11-07T03:23:05.779" v="16" actId="2696"/>
        <pc:sldMkLst>
          <pc:docMk/>
          <pc:sldMk cId="0" sldId="271"/>
        </pc:sldMkLst>
      </pc:sldChg>
      <pc:sldChg chg="modSp">
        <pc:chgData name="Liu Changxi" userId="bf23ac5e-c2b4-476a-ac23-169a0c8c5211" providerId="ADAL" clId="{B5EEFC4A-3AE9-4158-BE7F-B1C5E7873416}" dt="2024-11-07T03:05:44.153" v="4" actId="27636"/>
        <pc:sldMkLst>
          <pc:docMk/>
          <pc:sldMk cId="0" sldId="288"/>
        </pc:sldMkLst>
        <pc:spChg chg="mod">
          <ac:chgData name="Liu Changxi" userId="bf23ac5e-c2b4-476a-ac23-169a0c8c5211" providerId="ADAL" clId="{B5EEFC4A-3AE9-4158-BE7F-B1C5E7873416}" dt="2024-11-07T03:05:44.153" v="4" actId="27636"/>
          <ac:spMkLst>
            <pc:docMk/>
            <pc:sldMk cId="0" sldId="288"/>
            <ac:spMk id="345" creationId="{00000000-0000-0000-0000-000000000000}"/>
          </ac:spMkLst>
        </pc:spChg>
      </pc:sldChg>
      <pc:sldChg chg="modSp">
        <pc:chgData name="Liu Changxi" userId="bf23ac5e-c2b4-476a-ac23-169a0c8c5211" providerId="ADAL" clId="{B5EEFC4A-3AE9-4158-BE7F-B1C5E7873416}" dt="2024-11-07T03:05:44.181" v="5" actId="27636"/>
        <pc:sldMkLst>
          <pc:docMk/>
          <pc:sldMk cId="0" sldId="289"/>
        </pc:sldMkLst>
        <pc:spChg chg="mod">
          <ac:chgData name="Liu Changxi" userId="bf23ac5e-c2b4-476a-ac23-169a0c8c5211" providerId="ADAL" clId="{B5EEFC4A-3AE9-4158-BE7F-B1C5E7873416}" dt="2024-11-07T03:05:44.181" v="5" actId="27636"/>
          <ac:spMkLst>
            <pc:docMk/>
            <pc:sldMk cId="0" sldId="289"/>
            <ac:spMk id="361" creationId="{00000000-0000-0000-0000-000000000000}"/>
          </ac:spMkLst>
        </pc:spChg>
      </pc:sldChg>
      <pc:sldChg chg="modSp del">
        <pc:chgData name="Liu Changxi" userId="bf23ac5e-c2b4-476a-ac23-169a0c8c5211" providerId="ADAL" clId="{B5EEFC4A-3AE9-4158-BE7F-B1C5E7873416}" dt="2024-11-07T03:48:54.728" v="22" actId="2696"/>
        <pc:sldMkLst>
          <pc:docMk/>
          <pc:sldMk cId="0" sldId="292"/>
        </pc:sldMkLst>
        <pc:spChg chg="mod">
          <ac:chgData name="Liu Changxi" userId="bf23ac5e-c2b4-476a-ac23-169a0c8c5211" providerId="ADAL" clId="{B5EEFC4A-3AE9-4158-BE7F-B1C5E7873416}" dt="2024-11-07T03:05:44.242" v="6" actId="27636"/>
          <ac:spMkLst>
            <pc:docMk/>
            <pc:sldMk cId="0" sldId="292"/>
            <ac:spMk id="381" creationId="{00000000-0000-0000-0000-000000000000}"/>
          </ac:spMkLst>
        </pc:spChg>
      </pc:sldChg>
      <pc:sldChg chg="del">
        <pc:chgData name="Liu Changxi" userId="bf23ac5e-c2b4-476a-ac23-169a0c8c5211" providerId="ADAL" clId="{B5EEFC4A-3AE9-4158-BE7F-B1C5E7873416}" dt="2024-11-07T03:48:36.162" v="21" actId="2696"/>
        <pc:sldMkLst>
          <pc:docMk/>
          <pc:sldMk cId="0" sldId="293"/>
        </pc:sldMkLst>
      </pc:sldChg>
      <pc:sldChg chg="modSp">
        <pc:chgData name="Liu Changxi" userId="bf23ac5e-c2b4-476a-ac23-169a0c8c5211" providerId="ADAL" clId="{B5EEFC4A-3AE9-4158-BE7F-B1C5E7873416}" dt="2024-11-07T03:05:44.306" v="7" actId="27636"/>
        <pc:sldMkLst>
          <pc:docMk/>
          <pc:sldMk cId="0" sldId="295"/>
        </pc:sldMkLst>
        <pc:spChg chg="mod">
          <ac:chgData name="Liu Changxi" userId="bf23ac5e-c2b4-476a-ac23-169a0c8c5211" providerId="ADAL" clId="{B5EEFC4A-3AE9-4158-BE7F-B1C5E7873416}" dt="2024-11-07T03:05:44.306" v="7" actId="27636"/>
          <ac:spMkLst>
            <pc:docMk/>
            <pc:sldMk cId="0" sldId="295"/>
            <ac:spMk id="408" creationId="{00000000-0000-0000-0000-000000000000}"/>
          </ac:spMkLst>
        </pc:spChg>
      </pc:sldChg>
      <pc:sldChg chg="modSp">
        <pc:chgData name="Liu Changxi" userId="bf23ac5e-c2b4-476a-ac23-169a0c8c5211" providerId="ADAL" clId="{B5EEFC4A-3AE9-4158-BE7F-B1C5E7873416}" dt="2024-11-07T03:05:44.352" v="8" actId="27636"/>
        <pc:sldMkLst>
          <pc:docMk/>
          <pc:sldMk cId="0" sldId="297"/>
        </pc:sldMkLst>
        <pc:spChg chg="mod">
          <ac:chgData name="Liu Changxi" userId="bf23ac5e-c2b4-476a-ac23-169a0c8c5211" providerId="ADAL" clId="{B5EEFC4A-3AE9-4158-BE7F-B1C5E7873416}" dt="2024-11-07T03:05:44.352" v="8" actId="27636"/>
          <ac:spMkLst>
            <pc:docMk/>
            <pc:sldMk cId="0" sldId="297"/>
            <ac:spMk id="422" creationId="{00000000-0000-0000-0000-000000000000}"/>
          </ac:spMkLst>
        </pc:spChg>
      </pc:sldChg>
      <pc:sldChg chg="modSp">
        <pc:chgData name="Liu Changxi" userId="bf23ac5e-c2b4-476a-ac23-169a0c8c5211" providerId="ADAL" clId="{B5EEFC4A-3AE9-4158-BE7F-B1C5E7873416}" dt="2024-11-07T03:50:56.844" v="24" actId="1076"/>
        <pc:sldMkLst>
          <pc:docMk/>
          <pc:sldMk cId="0" sldId="299"/>
        </pc:sldMkLst>
        <pc:spChg chg="mod">
          <ac:chgData name="Liu Changxi" userId="bf23ac5e-c2b4-476a-ac23-169a0c8c5211" providerId="ADAL" clId="{B5EEFC4A-3AE9-4158-BE7F-B1C5E7873416}" dt="2024-11-07T03:50:56.844" v="24" actId="1076"/>
          <ac:spMkLst>
            <pc:docMk/>
            <pc:sldMk cId="0" sldId="299"/>
            <ac:spMk id="489" creationId="{00000000-0000-0000-0000-000000000000}"/>
          </ac:spMkLst>
        </pc:spChg>
        <pc:spChg chg="mod">
          <ac:chgData name="Liu Changxi" userId="bf23ac5e-c2b4-476a-ac23-169a0c8c5211" providerId="ADAL" clId="{B5EEFC4A-3AE9-4158-BE7F-B1C5E7873416}" dt="2024-11-07T03:50:53.841" v="23" actId="1076"/>
          <ac:spMkLst>
            <pc:docMk/>
            <pc:sldMk cId="0" sldId="299"/>
            <ac:spMk id="490" creationId="{00000000-0000-0000-0000-000000000000}"/>
          </ac:spMkLst>
        </pc:spChg>
      </pc:sldChg>
      <pc:sldChg chg="modSp">
        <pc:chgData name="Liu Changxi" userId="bf23ac5e-c2b4-476a-ac23-169a0c8c5211" providerId="ADAL" clId="{B5EEFC4A-3AE9-4158-BE7F-B1C5E7873416}" dt="2024-11-07T03:05:44.409" v="9" actId="27636"/>
        <pc:sldMkLst>
          <pc:docMk/>
          <pc:sldMk cId="0" sldId="300"/>
        </pc:sldMkLst>
        <pc:spChg chg="mod">
          <ac:chgData name="Liu Changxi" userId="bf23ac5e-c2b4-476a-ac23-169a0c8c5211" providerId="ADAL" clId="{B5EEFC4A-3AE9-4158-BE7F-B1C5E7873416}" dt="2024-11-07T03:05:44.409" v="9" actId="27636"/>
          <ac:spMkLst>
            <pc:docMk/>
            <pc:sldMk cId="0" sldId="300"/>
            <ac:spMk id="516" creationId="{00000000-0000-0000-0000-000000000000}"/>
          </ac:spMkLst>
        </pc:spChg>
      </pc:sldChg>
      <pc:sldChg chg="modSp">
        <pc:chgData name="Liu Changxi" userId="bf23ac5e-c2b4-476a-ac23-169a0c8c5211" providerId="ADAL" clId="{B5EEFC4A-3AE9-4158-BE7F-B1C5E7873416}" dt="2024-11-07T03:55:20.971" v="27" actId="14100"/>
        <pc:sldMkLst>
          <pc:docMk/>
          <pc:sldMk cId="0" sldId="301"/>
        </pc:sldMkLst>
        <pc:spChg chg="mod">
          <ac:chgData name="Liu Changxi" userId="bf23ac5e-c2b4-476a-ac23-169a0c8c5211" providerId="ADAL" clId="{B5EEFC4A-3AE9-4158-BE7F-B1C5E7873416}" dt="2024-11-07T03:55:20.971" v="27" actId="14100"/>
          <ac:spMkLst>
            <pc:docMk/>
            <pc:sldMk cId="0" sldId="301"/>
            <ac:spMk id="535" creationId="{00000000-0000-0000-0000-000000000000}"/>
          </ac:spMkLst>
        </pc:spChg>
        <pc:spChg chg="mod">
          <ac:chgData name="Liu Changxi" userId="bf23ac5e-c2b4-476a-ac23-169a0c8c5211" providerId="ADAL" clId="{B5EEFC4A-3AE9-4158-BE7F-B1C5E7873416}" dt="2024-11-07T03:05:44.491" v="11" actId="27636"/>
          <ac:spMkLst>
            <pc:docMk/>
            <pc:sldMk cId="0" sldId="301"/>
            <ac:spMk id="537" creationId="{00000000-0000-0000-0000-000000000000}"/>
          </ac:spMkLst>
        </pc:spChg>
      </pc:sldChg>
      <pc:sldChg chg="modSp">
        <pc:chgData name="Liu Changxi" userId="bf23ac5e-c2b4-476a-ac23-169a0c8c5211" providerId="ADAL" clId="{B5EEFC4A-3AE9-4158-BE7F-B1C5E7873416}" dt="2024-11-07T03:55:13.284" v="26" actId="14100"/>
        <pc:sldMkLst>
          <pc:docMk/>
          <pc:sldMk cId="0" sldId="302"/>
        </pc:sldMkLst>
        <pc:spChg chg="mod">
          <ac:chgData name="Liu Changxi" userId="bf23ac5e-c2b4-476a-ac23-169a0c8c5211" providerId="ADAL" clId="{B5EEFC4A-3AE9-4158-BE7F-B1C5E7873416}" dt="2024-11-07T03:55:13.284" v="26" actId="14100"/>
          <ac:spMkLst>
            <pc:docMk/>
            <pc:sldMk cId="0" sldId="302"/>
            <ac:spMk id="556" creationId="{00000000-0000-0000-0000-000000000000}"/>
          </ac:spMkLst>
        </pc:spChg>
      </pc:sldChg>
      <pc:sldChg chg="addSp delSp modSp">
        <pc:chgData name="Liu Changxi" userId="bf23ac5e-c2b4-476a-ac23-169a0c8c5211" providerId="ADAL" clId="{B5EEFC4A-3AE9-4158-BE7F-B1C5E7873416}" dt="2024-11-07T03:58:41.688" v="29" actId="478"/>
        <pc:sldMkLst>
          <pc:docMk/>
          <pc:sldMk cId="0" sldId="305"/>
        </pc:sldMkLst>
        <pc:spChg chg="add del mod">
          <ac:chgData name="Liu Changxi" userId="bf23ac5e-c2b4-476a-ac23-169a0c8c5211" providerId="ADAL" clId="{B5EEFC4A-3AE9-4158-BE7F-B1C5E7873416}" dt="2024-11-07T03:58:41.688" v="29" actId="478"/>
          <ac:spMkLst>
            <pc:docMk/>
            <pc:sldMk cId="0" sldId="305"/>
            <ac:spMk id="3" creationId="{5674E0B4-6334-4DC2-9F2C-26296BD12F66}"/>
          </ac:spMkLst>
        </pc:spChg>
        <pc:spChg chg="del mod">
          <ac:chgData name="Liu Changxi" userId="bf23ac5e-c2b4-476a-ac23-169a0c8c5211" providerId="ADAL" clId="{B5EEFC4A-3AE9-4158-BE7F-B1C5E7873416}" dt="2024-11-07T03:58:37.317" v="28" actId="478"/>
          <ac:spMkLst>
            <pc:docMk/>
            <pc:sldMk cId="0" sldId="305"/>
            <ac:spMk id="576" creationId="{00000000-0000-0000-0000-000000000000}"/>
          </ac:spMkLst>
        </pc:spChg>
      </pc:sldChg>
      <pc:sldChg chg="modSp">
        <pc:chgData name="Liu Changxi" userId="bf23ac5e-c2b4-476a-ac23-169a0c8c5211" providerId="ADAL" clId="{B5EEFC4A-3AE9-4158-BE7F-B1C5E7873416}" dt="2024-11-07T04:09:36.461" v="191" actId="27636"/>
        <pc:sldMkLst>
          <pc:docMk/>
          <pc:sldMk cId="0" sldId="307"/>
        </pc:sldMkLst>
        <pc:spChg chg="mod">
          <ac:chgData name="Liu Changxi" userId="bf23ac5e-c2b4-476a-ac23-169a0c8c5211" providerId="ADAL" clId="{B5EEFC4A-3AE9-4158-BE7F-B1C5E7873416}" dt="2024-11-07T04:09:36.461" v="191" actId="27636"/>
          <ac:spMkLst>
            <pc:docMk/>
            <pc:sldMk cId="0" sldId="307"/>
            <ac:spMk id="591" creationId="{00000000-0000-0000-0000-000000000000}"/>
          </ac:spMkLst>
        </pc:spChg>
      </pc:sldChg>
      <pc:sldChg chg="modSp">
        <pc:chgData name="Liu Changxi" userId="bf23ac5e-c2b4-476a-ac23-169a0c8c5211" providerId="ADAL" clId="{B5EEFC4A-3AE9-4158-BE7F-B1C5E7873416}" dt="2024-11-07T04:07:33.773" v="87" actId="20577"/>
        <pc:sldMkLst>
          <pc:docMk/>
          <pc:sldMk cId="0" sldId="308"/>
        </pc:sldMkLst>
        <pc:spChg chg="mod">
          <ac:chgData name="Liu Changxi" userId="bf23ac5e-c2b4-476a-ac23-169a0c8c5211" providerId="ADAL" clId="{B5EEFC4A-3AE9-4158-BE7F-B1C5E7873416}" dt="2024-11-07T04:02:23.841" v="48" actId="20577"/>
          <ac:spMkLst>
            <pc:docMk/>
            <pc:sldMk cId="0" sldId="308"/>
            <ac:spMk id="596" creationId="{00000000-0000-0000-0000-000000000000}"/>
          </ac:spMkLst>
        </pc:spChg>
        <pc:spChg chg="mod">
          <ac:chgData name="Liu Changxi" userId="bf23ac5e-c2b4-476a-ac23-169a0c8c5211" providerId="ADAL" clId="{B5EEFC4A-3AE9-4158-BE7F-B1C5E7873416}" dt="2024-11-07T04:07:33.773" v="87" actId="20577"/>
          <ac:spMkLst>
            <pc:docMk/>
            <pc:sldMk cId="0" sldId="308"/>
            <ac:spMk id="597" creationId="{00000000-0000-0000-0000-000000000000}"/>
          </ac:spMkLst>
        </pc:spChg>
      </pc:sldChg>
      <pc:sldChg chg="addSp modSp">
        <pc:chgData name="Liu Changxi" userId="bf23ac5e-c2b4-476a-ac23-169a0c8c5211" providerId="ADAL" clId="{B5EEFC4A-3AE9-4158-BE7F-B1C5E7873416}" dt="2024-11-07T04:06:54.925" v="83" actId="1076"/>
        <pc:sldMkLst>
          <pc:docMk/>
          <pc:sldMk cId="0" sldId="309"/>
        </pc:sldMkLst>
        <pc:spChg chg="mod">
          <ac:chgData name="Liu Changxi" userId="bf23ac5e-c2b4-476a-ac23-169a0c8c5211" providerId="ADAL" clId="{B5EEFC4A-3AE9-4158-BE7F-B1C5E7873416}" dt="2024-11-07T04:06:35.926" v="81" actId="1076"/>
          <ac:spMkLst>
            <pc:docMk/>
            <pc:sldMk cId="0" sldId="309"/>
            <ac:spMk id="603" creationId="{00000000-0000-0000-0000-000000000000}"/>
          </ac:spMkLst>
        </pc:spChg>
        <pc:picChg chg="add mod">
          <ac:chgData name="Liu Changxi" userId="bf23ac5e-c2b4-476a-ac23-169a0c8c5211" providerId="ADAL" clId="{B5EEFC4A-3AE9-4158-BE7F-B1C5E7873416}" dt="2024-11-07T04:06:54.925" v="83" actId="1076"/>
          <ac:picMkLst>
            <pc:docMk/>
            <pc:sldMk cId="0" sldId="309"/>
            <ac:picMk id="2" creationId="{FA8FB13B-754A-4C27-BA9A-15FF7F15FC3E}"/>
          </ac:picMkLst>
        </pc:picChg>
      </pc:sldChg>
      <pc:sldChg chg="modSp add">
        <pc:chgData name="Liu Changxi" userId="bf23ac5e-c2b4-476a-ac23-169a0c8c5211" providerId="ADAL" clId="{B5EEFC4A-3AE9-4158-BE7F-B1C5E7873416}" dt="2024-11-07T03:05:43.890" v="1" actId="27636"/>
        <pc:sldMkLst>
          <pc:docMk/>
          <pc:sldMk cId="0" sldId="310"/>
        </pc:sldMkLst>
        <pc:spChg chg="mod">
          <ac:chgData name="Liu Changxi" userId="bf23ac5e-c2b4-476a-ac23-169a0c8c5211" providerId="ADAL" clId="{B5EEFC4A-3AE9-4158-BE7F-B1C5E7873416}" dt="2024-11-07T03:05:43.890" v="1" actId="27636"/>
          <ac:spMkLst>
            <pc:docMk/>
            <pc:sldMk cId="0" sldId="310"/>
            <ac:spMk id="79" creationId="{00000000-0000-0000-0000-000000000000}"/>
          </ac:spMkLst>
        </pc:spChg>
      </pc:sldChg>
    </pc:docChg>
  </pc:docChgLst>
</pc:chgInfo>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97728fa03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97728fa03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97728fa031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97728fa031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97728fa031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97728fa031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97728fa031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97728fa031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97728fa031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97728fa03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97728fa031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97728fa03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97728fa031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97728fa031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297728fa031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97728fa031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260400c1a9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260400c1a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7728fa031_0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7728fa031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3ef0618786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3ef0618786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60400c1a91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60400c1a91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60400c1a91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60400c1a9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2602680bf0d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602680bf0d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60400c1a91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60400c1a9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60400c1a91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60400c1a91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60400c1a91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60400c1a91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60400c1a91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260400c1a9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60400c1a91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60400c1a91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311f32d857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311f32d8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260400c1a91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260400c1a91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602680bf0d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602680bf0d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60400c1a91_0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260400c1a91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60400c1a91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60400c1a91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260400c1a91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260400c1a91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260400c1a91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260400c1a9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2602680bf0d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2602680bf0d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602680bf0d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602680bf0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260400c1a91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260400c1a91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602680bf0d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602680bf0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don't mind me, i love following hardware trends</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260400c1a91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260400c1a91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260400c1a91_0_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260400c1a91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602680bf0d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602680bf0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260400c1a91_0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60400c1a91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60400c1a91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60400c1a91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260400c1a91_0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260400c1a91_0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260400c1a91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260400c1a91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260400c1a91_0_3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260400c1a91_0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2602680bf0d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2602680bf0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260400c1a91_0_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260400c1a91_0_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./generate_test_output.sh 1 1 1 1 tests/dipsy.in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
              <a:t>rm logs/*.slurmlog;sbatch config1.sh 1 1 1 1 tests/dipsy.in</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31145d4120a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31145d4120a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31145d4120a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31145d4120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2602680bf0d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2602680bf0d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973f645f5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973f645f5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278ce4f97d0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278ce4f97d0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973f645f5c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973f645f5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973f645f5c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973f645f5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973f645f5c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973f645f5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97728fa03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97728fa0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github.com/lchangxii/cs3210" TargetMode="External"/><Relationship Id="rId5" Type="http://schemas.openxmlformats.org/officeDocument/2006/relationships/hyperlink" Target="https://drive.google.com/drive/folders/1ReR6WXbN8s561FRvoBIbp7EOScimIGcs?usp=sharing"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36.xml.rels><?xml version="1.0" encoding="UTF-8" standalone="yes"?>
<Relationships xmlns="http://schemas.openxmlformats.org/package/2006/relationships"><Relationship Id="rId3" Type="http://schemas.openxmlformats.org/officeDocument/2006/relationships/hyperlink" Target="https://www.intel.com/content/www/us/en/gaming/resources/how-hybrid-design-works.html"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3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4.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hyperlink" Target="https://forms.gle/bfk5UW7bA4CfH2Ut7" TargetMode="External"/><Relationship Id="rId2" Type="http://schemas.openxmlformats.org/officeDocument/2006/relationships/notesSlide" Target="../notesSlides/notesSlide50.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1003650" y="1751764"/>
            <a:ext cx="7136700" cy="10224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CS3210 Tut 5</a:t>
            </a:r>
            <a:endParaRPr/>
          </a:p>
        </p:txBody>
      </p:sp>
      <p:sp>
        <p:nvSpPr>
          <p:cNvPr id="67" name="Google Shape;67;p13"/>
          <p:cNvSpPr txBox="1">
            <a:spLocks noGrp="1"/>
          </p:cNvSpPr>
          <p:nvPr>
            <p:ph type="subTitle" idx="1"/>
          </p:nvPr>
        </p:nvSpPr>
        <p:spPr>
          <a:xfrm>
            <a:off x="2136750" y="2841239"/>
            <a:ext cx="4870500" cy="792600"/>
          </a:xfrm>
          <a:prstGeom prst="rect">
            <a:avLst/>
          </a:prstGeom>
        </p:spPr>
        <p:txBody>
          <a:bodyPr spcFirstLastPara="1" wrap="square" lIns="91425" tIns="91425" rIns="91425" bIns="91425" anchor="t" anchorCtr="0">
            <a:normAutofit fontScale="92500"/>
          </a:bodyPr>
          <a:lstStyle/>
          <a:p>
            <a:pPr marL="0" lvl="0" indent="0" algn="ctr" rtl="0">
              <a:spcBef>
                <a:spcPts val="0"/>
              </a:spcBef>
              <a:spcAft>
                <a:spcPts val="0"/>
              </a:spcAft>
              <a:buNone/>
            </a:pPr>
            <a:r>
              <a:rPr lang="en"/>
              <a:t>MPI &amp; Performance of Heterogeneous CPU</a:t>
            </a:r>
            <a:endParaRPr/>
          </a:p>
        </p:txBody>
      </p:sp>
      <p:sp>
        <p:nvSpPr>
          <p:cNvPr id="68" name="Google Shape;68;p13"/>
          <p:cNvSpPr txBox="1"/>
          <p:nvPr/>
        </p:nvSpPr>
        <p:spPr>
          <a:xfrm>
            <a:off x="3108600" y="4229100"/>
            <a:ext cx="29268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999999"/>
                </a:solidFill>
                <a:latin typeface="Open Sans"/>
                <a:ea typeface="Open Sans"/>
                <a:cs typeface="Open Sans"/>
                <a:sym typeface="Open Sans"/>
              </a:rPr>
              <a:t>Slides inspired from Sriram</a:t>
            </a:r>
            <a:endParaRPr>
              <a:solidFill>
                <a:srgbClr val="999999"/>
              </a:solidFill>
              <a:latin typeface="Open Sans"/>
              <a:ea typeface="Open Sans"/>
              <a:cs typeface="Open Sans"/>
              <a:sym typeface="Open Sans"/>
            </a:endParaRPr>
          </a:p>
          <a:p>
            <a:pPr marL="0" lvl="0" indent="0" algn="ctr" rtl="0">
              <a:spcBef>
                <a:spcPts val="0"/>
              </a:spcBef>
              <a:spcAft>
                <a:spcPts val="0"/>
              </a:spcAft>
              <a:buNone/>
            </a:pPr>
            <a:r>
              <a:rPr lang="en">
                <a:solidFill>
                  <a:srgbClr val="999999"/>
                </a:solidFill>
                <a:latin typeface="Open Sans"/>
                <a:ea typeface="Open Sans"/>
                <a:cs typeface="Open Sans"/>
                <a:sym typeface="Open Sans"/>
              </a:rPr>
              <a:t>+ extra tidbits</a:t>
            </a:r>
            <a:endParaRPr>
              <a:solidFill>
                <a:srgbClr val="999999"/>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Something like a classic synchronization problem?</a:t>
            </a:r>
            <a:endParaRPr/>
          </a:p>
        </p:txBody>
      </p:sp>
      <p:sp>
        <p:nvSpPr>
          <p:cNvPr id="124" name="Google Shape;124;p22"/>
          <p:cNvSpPr txBox="1">
            <a:spLocks noGrp="1"/>
          </p:cNvSpPr>
          <p:nvPr>
            <p:ph type="body" idx="1"/>
          </p:nvPr>
        </p:nvSpPr>
        <p:spPr>
          <a:xfrm>
            <a:off x="311700" y="1266325"/>
            <a:ext cx="8520600" cy="14085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1200"/>
              </a:spcAft>
              <a:buNone/>
            </a:pPr>
            <a:r>
              <a:rPr lang="en">
                <a:latin typeface="Consolas"/>
                <a:ea typeface="Consolas"/>
                <a:cs typeface="Consolas"/>
                <a:sym typeface="Consolas"/>
              </a:rPr>
              <a:t>MPI_Send left</a:t>
            </a:r>
            <a:br>
              <a:rPr lang="en">
                <a:latin typeface="Consolas"/>
                <a:ea typeface="Consolas"/>
                <a:cs typeface="Consolas"/>
                <a:sym typeface="Consolas"/>
              </a:rPr>
            </a:br>
            <a:r>
              <a:rPr lang="en">
                <a:latin typeface="Consolas"/>
                <a:ea typeface="Consolas"/>
                <a:cs typeface="Consolas"/>
                <a:sym typeface="Consolas"/>
              </a:rPr>
              <a:t>MPI_Recv right</a:t>
            </a:r>
            <a:br>
              <a:rPr lang="en">
                <a:latin typeface="Consolas"/>
                <a:ea typeface="Consolas"/>
                <a:cs typeface="Consolas"/>
                <a:sym typeface="Consolas"/>
              </a:rPr>
            </a:br>
            <a:r>
              <a:rPr lang="en">
                <a:latin typeface="Consolas"/>
                <a:ea typeface="Consolas"/>
                <a:cs typeface="Consolas"/>
                <a:sym typeface="Consolas"/>
              </a:rPr>
              <a:t>MPI_Send right</a:t>
            </a:r>
            <a:br>
              <a:rPr lang="en">
                <a:latin typeface="Consolas"/>
                <a:ea typeface="Consolas"/>
                <a:cs typeface="Consolas"/>
                <a:sym typeface="Consolas"/>
              </a:rPr>
            </a:br>
            <a:r>
              <a:rPr lang="en">
                <a:latin typeface="Consolas"/>
                <a:ea typeface="Consolas"/>
                <a:cs typeface="Consolas"/>
                <a:sym typeface="Consolas"/>
              </a:rPr>
              <a:t>MPI_Recv left</a:t>
            </a:r>
            <a:endParaRPr>
              <a:latin typeface="Consolas"/>
              <a:ea typeface="Consolas"/>
              <a:cs typeface="Consolas"/>
              <a:sym typeface="Consolas"/>
            </a:endParaRPr>
          </a:p>
        </p:txBody>
      </p:sp>
      <p:sp>
        <p:nvSpPr>
          <p:cNvPr id="125" name="Google Shape;125;p22"/>
          <p:cNvSpPr txBox="1">
            <a:spLocks noGrp="1"/>
          </p:cNvSpPr>
          <p:nvPr>
            <p:ph type="body" idx="1"/>
          </p:nvPr>
        </p:nvSpPr>
        <p:spPr>
          <a:xfrm>
            <a:off x="311700" y="2674825"/>
            <a:ext cx="5926200" cy="2239500"/>
          </a:xfrm>
          <a:prstGeom prst="rect">
            <a:avLst/>
          </a:prstGeom>
        </p:spPr>
        <p:txBody>
          <a:bodyPr spcFirstLastPara="1" wrap="square" lIns="91425" tIns="91425" rIns="91425" bIns="91425" anchor="t" anchorCtr="0">
            <a:normAutofit/>
          </a:bodyPr>
          <a:lstStyle/>
          <a:p>
            <a:pPr marL="457200" lvl="0" indent="-342900" algn="l" rtl="0">
              <a:spcBef>
                <a:spcPts val="1200"/>
              </a:spcBef>
              <a:spcAft>
                <a:spcPts val="0"/>
              </a:spcAft>
              <a:buClr>
                <a:schemeClr val="accent5"/>
              </a:buClr>
              <a:buSzPts val="1800"/>
              <a:buChar char="●"/>
            </a:pPr>
            <a:r>
              <a:rPr lang="en" dirty="0">
                <a:solidFill>
                  <a:schemeClr val="accent5"/>
                </a:solidFill>
              </a:rPr>
              <a:t>Processes are "chopsticks"</a:t>
            </a:r>
            <a:endParaRPr dirty="0">
              <a:solidFill>
                <a:schemeClr val="accent5"/>
              </a:solidFill>
            </a:endParaRPr>
          </a:p>
          <a:p>
            <a:pPr marL="914400" lvl="1" indent="-317500" algn="l" rtl="0">
              <a:spcBef>
                <a:spcPts val="0"/>
              </a:spcBef>
              <a:spcAft>
                <a:spcPts val="0"/>
              </a:spcAft>
              <a:buClr>
                <a:schemeClr val="accent5"/>
              </a:buClr>
              <a:buSzPts val="1400"/>
              <a:buChar char="○"/>
            </a:pPr>
            <a:r>
              <a:rPr lang="en" dirty="0">
                <a:solidFill>
                  <a:schemeClr val="accent5"/>
                </a:solidFill>
              </a:rPr>
              <a:t>They can only be sending or receiving messages at any point of time but </a:t>
            </a:r>
            <a:r>
              <a:rPr lang="en" b="1" dirty="0">
                <a:solidFill>
                  <a:schemeClr val="accent5"/>
                </a:solidFill>
              </a:rPr>
              <a:t>not both</a:t>
            </a:r>
            <a:endParaRPr b="1" dirty="0">
              <a:solidFill>
                <a:schemeClr val="accent5"/>
              </a:solidFill>
            </a:endParaRPr>
          </a:p>
          <a:p>
            <a:pPr marL="457200" lvl="0" indent="-342900" algn="l" rtl="0">
              <a:spcBef>
                <a:spcPts val="0"/>
              </a:spcBef>
              <a:spcAft>
                <a:spcPts val="0"/>
              </a:spcAft>
              <a:buClr>
                <a:schemeClr val="accent5"/>
              </a:buClr>
              <a:buSzPts val="1800"/>
              <a:buChar char="●"/>
            </a:pPr>
            <a:r>
              <a:rPr lang="en" dirty="0">
                <a:solidFill>
                  <a:schemeClr val="accent5"/>
                </a:solidFill>
              </a:rPr>
              <a:t>Messages are "philosophers"</a:t>
            </a:r>
            <a:endParaRPr dirty="0">
              <a:solidFill>
                <a:schemeClr val="accent5"/>
              </a:solidFill>
            </a:endParaRPr>
          </a:p>
          <a:p>
            <a:pPr marL="914400" lvl="1" indent="-317500" algn="l" rtl="0">
              <a:spcBef>
                <a:spcPts val="0"/>
              </a:spcBef>
              <a:spcAft>
                <a:spcPts val="0"/>
              </a:spcAft>
              <a:buClr>
                <a:schemeClr val="accent5"/>
              </a:buClr>
              <a:buSzPts val="1400"/>
              <a:buChar char="○"/>
            </a:pPr>
            <a:r>
              <a:rPr lang="en" dirty="0">
                <a:solidFill>
                  <a:schemeClr val="accent5"/>
                </a:solidFill>
              </a:rPr>
              <a:t>Requires a sending end and receiving end to be processed</a:t>
            </a:r>
            <a:br>
              <a:rPr lang="en" dirty="0">
                <a:solidFill>
                  <a:schemeClr val="accent5"/>
                </a:solidFill>
              </a:rPr>
            </a:br>
            <a:r>
              <a:rPr lang="en" dirty="0">
                <a:solidFill>
                  <a:schemeClr val="accent5"/>
                </a:solidFill>
              </a:rPr>
              <a:t>(i.e. 2 chopsticks)</a:t>
            </a:r>
            <a:endParaRPr dirty="0">
              <a:solidFill>
                <a:schemeClr val="accent5"/>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Something like a classic synchronization problem?</a:t>
            </a:r>
            <a:endParaRPr/>
          </a:p>
        </p:txBody>
      </p:sp>
      <p:sp>
        <p:nvSpPr>
          <p:cNvPr id="132" name="Google Shape;132;p23"/>
          <p:cNvSpPr txBox="1">
            <a:spLocks noGrp="1"/>
          </p:cNvSpPr>
          <p:nvPr>
            <p:ph type="body" idx="1"/>
          </p:nvPr>
        </p:nvSpPr>
        <p:spPr>
          <a:xfrm>
            <a:off x="311700" y="1266325"/>
            <a:ext cx="5926200" cy="3302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This will happen if MPI_Send is </a:t>
            </a:r>
            <a:r>
              <a:rPr lang="en" b="1"/>
              <a:t>not buffered</a:t>
            </a:r>
            <a:r>
              <a:rPr lang="en"/>
              <a:t>.</a:t>
            </a:r>
            <a:endParaRPr/>
          </a:p>
          <a:p>
            <a:pPr marL="457200" lvl="0" indent="-342900" algn="l" rtl="0">
              <a:spcBef>
                <a:spcPts val="2000"/>
              </a:spcBef>
              <a:spcAft>
                <a:spcPts val="0"/>
              </a:spcAft>
              <a:buSzPts val="1800"/>
              <a:buChar char="●"/>
            </a:pPr>
            <a:r>
              <a:rPr lang="en"/>
              <a:t>If all processes </a:t>
            </a:r>
            <a:r>
              <a:rPr lang="en" b="1"/>
              <a:t>send to left neighbour</a:t>
            </a:r>
            <a:r>
              <a:rPr lang="en"/>
              <a:t>, messages all </a:t>
            </a:r>
            <a:r>
              <a:rPr lang="en" u="sng"/>
              <a:t>have sending ends</a:t>
            </a:r>
            <a:r>
              <a:rPr lang="en"/>
              <a:t> but </a:t>
            </a:r>
            <a:r>
              <a:rPr lang="en" u="sng"/>
              <a:t>do not have receiving ends</a:t>
            </a:r>
            <a:r>
              <a:rPr lang="en"/>
              <a:t>.</a:t>
            </a:r>
            <a:endParaRPr/>
          </a:p>
          <a:p>
            <a:pPr marL="457200" lvl="0" indent="-342900" algn="l" rtl="0">
              <a:spcBef>
                <a:spcPts val="2000"/>
              </a:spcBef>
              <a:spcAft>
                <a:spcPts val="2000"/>
              </a:spcAft>
              <a:buSzPts val="1800"/>
              <a:buChar char="●"/>
            </a:pPr>
            <a:r>
              <a:rPr lang="en" b="1"/>
              <a:t>Deadlock!</a:t>
            </a:r>
            <a:endParaRPr b="1"/>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Deadlock showcase</a:t>
            </a:r>
            <a:endParaRPr/>
          </a:p>
        </p:txBody>
      </p:sp>
      <p:sp>
        <p:nvSpPr>
          <p:cNvPr id="139" name="Google Shape;139;p2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Using a larger message size (20000 bytes) to ensure MPI_Send is not buffered</a:t>
            </a:r>
            <a:endParaRPr b="1"/>
          </a:p>
          <a:p>
            <a:pPr marL="0" lvl="0" indent="0" algn="l" rtl="0">
              <a:spcBef>
                <a:spcPts val="1200"/>
              </a:spcBef>
              <a:spcAft>
                <a:spcPts val="0"/>
              </a:spcAft>
              <a:buNone/>
            </a:pPr>
            <a:r>
              <a:rPr lang="en" b="1">
                <a:highlight>
                  <a:srgbClr val="FFF2CC"/>
                </a:highlight>
                <a:latin typeface="Consolas"/>
                <a:ea typeface="Consolas"/>
                <a:cs typeface="Consolas"/>
                <a:sym typeface="Consolas"/>
              </a:rPr>
              <a:t>vim q1b.c</a:t>
            </a:r>
            <a:endParaRPr b="1">
              <a:highlight>
                <a:srgbClr val="FFF2CC"/>
              </a:highlight>
              <a:latin typeface="Consolas"/>
              <a:ea typeface="Consolas"/>
              <a:cs typeface="Consolas"/>
              <a:sym typeface="Consolas"/>
            </a:endParaRPr>
          </a:p>
          <a:p>
            <a:pPr marL="0" lvl="0" indent="0" algn="l" rtl="0">
              <a:spcBef>
                <a:spcPts val="1200"/>
              </a:spcBef>
              <a:spcAft>
                <a:spcPts val="1200"/>
              </a:spcAft>
              <a:buNone/>
            </a:pPr>
            <a:r>
              <a:rPr lang="en" b="1">
                <a:highlight>
                  <a:srgbClr val="FFF2CC"/>
                </a:highlight>
                <a:latin typeface="Consolas"/>
                <a:ea typeface="Consolas"/>
                <a:cs typeface="Consolas"/>
                <a:sym typeface="Consolas"/>
              </a:rPr>
              <a:t>salloc -n 4 -N 1 mpirun ./q1b</a:t>
            </a:r>
            <a:endParaRPr b="1">
              <a:highlight>
                <a:srgbClr val="FFF2CC"/>
              </a:highlight>
              <a:latin typeface="Consolas"/>
              <a:ea typeface="Consolas"/>
              <a:cs typeface="Consolas"/>
              <a:sym typeface="Consola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fix this?</a:t>
            </a:r>
            <a:endParaRPr/>
          </a:p>
        </p:txBody>
      </p:sp>
      <p:sp>
        <p:nvSpPr>
          <p:cNvPr id="145" name="Google Shape;145;p2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b="1">
                <a:latin typeface="Consolas"/>
                <a:ea typeface="Consolas"/>
                <a:cs typeface="Consolas"/>
                <a:sym typeface="Consolas"/>
              </a:rPr>
              <a:t>MPI_Send ( send_buffer1, size, MPI_CHAR, left , ...);</a:t>
            </a:r>
            <a:endParaRPr b="1">
              <a:latin typeface="Consolas"/>
              <a:ea typeface="Consolas"/>
              <a:cs typeface="Consolas"/>
              <a:sym typeface="Consolas"/>
            </a:endParaRPr>
          </a:p>
          <a:p>
            <a:pPr marL="0" lvl="0" indent="0" algn="l" rtl="0">
              <a:lnSpc>
                <a:spcPct val="100000"/>
              </a:lnSpc>
              <a:spcBef>
                <a:spcPts val="1200"/>
              </a:spcBef>
              <a:spcAft>
                <a:spcPts val="0"/>
              </a:spcAft>
              <a:buNone/>
            </a:pPr>
            <a:r>
              <a:rPr lang="en" b="1">
                <a:latin typeface="Consolas"/>
                <a:ea typeface="Consolas"/>
                <a:cs typeface="Consolas"/>
                <a:sym typeface="Consolas"/>
              </a:rPr>
              <a:t>MPI_Recv ( recv_buffer1, size, MPI_CHAR, right , ...);</a:t>
            </a:r>
            <a:endParaRPr b="1">
              <a:latin typeface="Consolas"/>
              <a:ea typeface="Consolas"/>
              <a:cs typeface="Consolas"/>
              <a:sym typeface="Consolas"/>
            </a:endParaRPr>
          </a:p>
          <a:p>
            <a:pPr marL="0" lvl="0" indent="0" algn="l" rtl="0">
              <a:lnSpc>
                <a:spcPct val="100000"/>
              </a:lnSpc>
              <a:spcBef>
                <a:spcPts val="1200"/>
              </a:spcBef>
              <a:spcAft>
                <a:spcPts val="0"/>
              </a:spcAft>
              <a:buNone/>
            </a:pPr>
            <a:r>
              <a:rPr lang="en" b="1">
                <a:latin typeface="Consolas"/>
                <a:ea typeface="Consolas"/>
                <a:cs typeface="Consolas"/>
                <a:sym typeface="Consolas"/>
              </a:rPr>
              <a:t>MPI_Send ( send_buffer2, size, MPI_CHAR, right , ...);</a:t>
            </a:r>
            <a:endParaRPr b="1">
              <a:latin typeface="Consolas"/>
              <a:ea typeface="Consolas"/>
              <a:cs typeface="Consolas"/>
              <a:sym typeface="Consolas"/>
            </a:endParaRPr>
          </a:p>
          <a:p>
            <a:pPr marL="0" lvl="0" indent="0" algn="l" rtl="0">
              <a:lnSpc>
                <a:spcPct val="100000"/>
              </a:lnSpc>
              <a:spcBef>
                <a:spcPts val="1200"/>
              </a:spcBef>
              <a:spcAft>
                <a:spcPts val="1200"/>
              </a:spcAft>
              <a:buNone/>
            </a:pPr>
            <a:r>
              <a:rPr lang="en" b="1">
                <a:latin typeface="Consolas"/>
                <a:ea typeface="Consolas"/>
                <a:cs typeface="Consolas"/>
                <a:sym typeface="Consolas"/>
              </a:rPr>
              <a:t>MPI_Recv ( recv_buffer2, size, MPI_CHAR, left , ...);</a:t>
            </a:r>
            <a:endParaRPr b="1">
              <a:latin typeface="Consolas"/>
              <a:ea typeface="Consolas"/>
              <a:cs typeface="Consolas"/>
              <a:sym typeface="Consola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fix this? </a:t>
            </a:r>
            <a:r>
              <a:rPr lang="en">
                <a:solidFill>
                  <a:schemeClr val="accent5"/>
                </a:solidFill>
              </a:rPr>
              <a:t>Even-odd solution</a:t>
            </a:r>
            <a:endParaRPr>
              <a:solidFill>
                <a:schemeClr val="accent5"/>
              </a:solidFill>
            </a:endParaRPr>
          </a:p>
        </p:txBody>
      </p:sp>
      <p:sp>
        <p:nvSpPr>
          <p:cNvPr id="151" name="Google Shape;151;p26"/>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fontScale="92500" lnSpcReduction="20000"/>
          </a:bodyPr>
          <a:lstStyle/>
          <a:p>
            <a:pPr marL="0" lvl="0" indent="0" algn="l" rtl="0">
              <a:lnSpc>
                <a:spcPct val="100000"/>
              </a:lnSpc>
              <a:spcBef>
                <a:spcPts val="0"/>
              </a:spcBef>
              <a:spcAft>
                <a:spcPts val="0"/>
              </a:spcAft>
              <a:buNone/>
            </a:pPr>
            <a:r>
              <a:rPr lang="en">
                <a:solidFill>
                  <a:schemeClr val="accent5"/>
                </a:solidFill>
                <a:latin typeface="Consolas"/>
                <a:ea typeface="Consolas"/>
                <a:cs typeface="Consolas"/>
                <a:sym typeface="Consolas"/>
              </a:rPr>
              <a:t>if (rank % 2 == 0) {</a:t>
            </a:r>
            <a:endParaRPr>
              <a:solidFill>
                <a:schemeClr val="accent5"/>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accent5"/>
                </a:solidFill>
                <a:latin typeface="Consolas"/>
                <a:ea typeface="Consolas"/>
                <a:cs typeface="Consolas"/>
                <a:sym typeface="Consolas"/>
              </a:rPr>
              <a:t>	// send before recv</a:t>
            </a:r>
            <a:endParaRPr>
              <a:solidFill>
                <a:schemeClr val="accent5"/>
              </a:solidFill>
              <a:latin typeface="Consolas"/>
              <a:ea typeface="Consolas"/>
              <a:cs typeface="Consolas"/>
              <a:sym typeface="Consolas"/>
            </a:endParaRPr>
          </a:p>
          <a:p>
            <a:pPr marL="0" lvl="0" indent="457200" algn="l" rtl="0">
              <a:lnSpc>
                <a:spcPct val="100000"/>
              </a:lnSpc>
              <a:spcBef>
                <a:spcPts val="0"/>
              </a:spcBef>
              <a:spcAft>
                <a:spcPts val="0"/>
              </a:spcAft>
              <a:buNone/>
            </a:pPr>
            <a:r>
              <a:rPr lang="en">
                <a:latin typeface="Consolas"/>
                <a:ea typeface="Consolas"/>
                <a:cs typeface="Consolas"/>
                <a:sym typeface="Consolas"/>
              </a:rPr>
              <a:t>MPI_Send ( send_buffer1, size, MPI_CHAR, left , ...);</a:t>
            </a:r>
            <a:endParaRPr>
              <a:latin typeface="Consolas"/>
              <a:ea typeface="Consolas"/>
              <a:cs typeface="Consolas"/>
              <a:sym typeface="Consolas"/>
            </a:endParaRPr>
          </a:p>
          <a:p>
            <a:pPr marL="0" lvl="0" indent="457200" algn="l" rtl="0">
              <a:lnSpc>
                <a:spcPct val="100000"/>
              </a:lnSpc>
              <a:spcBef>
                <a:spcPts val="0"/>
              </a:spcBef>
              <a:spcAft>
                <a:spcPts val="0"/>
              </a:spcAft>
              <a:buNone/>
            </a:pPr>
            <a:r>
              <a:rPr lang="en">
                <a:latin typeface="Consolas"/>
                <a:ea typeface="Consolas"/>
                <a:cs typeface="Consolas"/>
                <a:sym typeface="Consolas"/>
              </a:rPr>
              <a:t>MPI_Recv ( recv_buffer1, size, MPI_CHAR, right , ...);</a:t>
            </a:r>
            <a:endParaRPr>
              <a:latin typeface="Consolas"/>
              <a:ea typeface="Consolas"/>
              <a:cs typeface="Consolas"/>
              <a:sym typeface="Consolas"/>
            </a:endParaRPr>
          </a:p>
          <a:p>
            <a:pPr marL="0" lvl="0" indent="0" algn="l" rtl="0">
              <a:lnSpc>
                <a:spcPct val="100000"/>
              </a:lnSpc>
              <a:spcBef>
                <a:spcPts val="0"/>
              </a:spcBef>
              <a:spcAft>
                <a:spcPts val="0"/>
              </a:spcAft>
              <a:buNone/>
            </a:pPr>
            <a:endParaRPr>
              <a:latin typeface="Consolas"/>
              <a:ea typeface="Consolas"/>
              <a:cs typeface="Consolas"/>
              <a:sym typeface="Consolas"/>
            </a:endParaRPr>
          </a:p>
          <a:p>
            <a:pPr marL="0" lvl="0" indent="457200" algn="l" rtl="0">
              <a:lnSpc>
                <a:spcPct val="100000"/>
              </a:lnSpc>
              <a:spcBef>
                <a:spcPts val="0"/>
              </a:spcBef>
              <a:spcAft>
                <a:spcPts val="0"/>
              </a:spcAft>
              <a:buNone/>
            </a:pPr>
            <a:r>
              <a:rPr lang="en">
                <a:latin typeface="Consolas"/>
                <a:ea typeface="Consolas"/>
                <a:cs typeface="Consolas"/>
                <a:sym typeface="Consolas"/>
              </a:rPr>
              <a:t>MPI_Send ( send_buffer2, size, MPI_CHAR, right , ...);</a:t>
            </a:r>
            <a:endParaRPr>
              <a:latin typeface="Consolas"/>
              <a:ea typeface="Consolas"/>
              <a:cs typeface="Consolas"/>
              <a:sym typeface="Consolas"/>
            </a:endParaRPr>
          </a:p>
          <a:p>
            <a:pPr marL="0" lvl="0" indent="457200" algn="l" rtl="0">
              <a:lnSpc>
                <a:spcPct val="100000"/>
              </a:lnSpc>
              <a:spcBef>
                <a:spcPts val="0"/>
              </a:spcBef>
              <a:spcAft>
                <a:spcPts val="0"/>
              </a:spcAft>
              <a:buNone/>
            </a:pPr>
            <a:r>
              <a:rPr lang="en">
                <a:latin typeface="Consolas"/>
                <a:ea typeface="Consolas"/>
                <a:cs typeface="Consolas"/>
                <a:sym typeface="Consolas"/>
              </a:rPr>
              <a:t>MPI_Recv ( recv_buffer2, size, MPI_CHAR, left , ...);</a:t>
            </a:r>
            <a:endParaRPr>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accent5"/>
                </a:solidFill>
                <a:latin typeface="Consolas"/>
                <a:ea typeface="Consolas"/>
                <a:cs typeface="Consolas"/>
                <a:sym typeface="Consolas"/>
              </a:rPr>
              <a:t>} else {</a:t>
            </a:r>
            <a:endParaRPr>
              <a:solidFill>
                <a:schemeClr val="accent5"/>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accent5"/>
                </a:solidFill>
                <a:latin typeface="Consolas"/>
                <a:ea typeface="Consolas"/>
                <a:cs typeface="Consolas"/>
                <a:sym typeface="Consolas"/>
              </a:rPr>
              <a:t>	// recv before send</a:t>
            </a:r>
            <a:endParaRPr>
              <a:solidFill>
                <a:schemeClr val="accent5"/>
              </a:solidFill>
              <a:latin typeface="Consolas"/>
              <a:ea typeface="Consolas"/>
              <a:cs typeface="Consolas"/>
              <a:sym typeface="Consolas"/>
            </a:endParaRPr>
          </a:p>
          <a:p>
            <a:pPr marL="0" lvl="0" indent="457200" algn="l" rtl="0">
              <a:lnSpc>
                <a:spcPct val="100000"/>
              </a:lnSpc>
              <a:spcBef>
                <a:spcPts val="0"/>
              </a:spcBef>
              <a:spcAft>
                <a:spcPts val="0"/>
              </a:spcAft>
              <a:buNone/>
            </a:pPr>
            <a:r>
              <a:rPr lang="en">
                <a:solidFill>
                  <a:schemeClr val="accent5"/>
                </a:solidFill>
                <a:latin typeface="Consolas"/>
                <a:ea typeface="Consolas"/>
                <a:cs typeface="Consolas"/>
                <a:sym typeface="Consolas"/>
              </a:rPr>
              <a:t>MPI_Recv ( recv_buffer1, size, MPI_CHAR, right , ...);</a:t>
            </a:r>
            <a:endParaRPr>
              <a:solidFill>
                <a:schemeClr val="accent5"/>
              </a:solidFill>
              <a:latin typeface="Consolas"/>
              <a:ea typeface="Consolas"/>
              <a:cs typeface="Consolas"/>
              <a:sym typeface="Consolas"/>
            </a:endParaRPr>
          </a:p>
          <a:p>
            <a:pPr marL="0" lvl="0" indent="457200" algn="l" rtl="0">
              <a:lnSpc>
                <a:spcPct val="100000"/>
              </a:lnSpc>
              <a:spcBef>
                <a:spcPts val="0"/>
              </a:spcBef>
              <a:spcAft>
                <a:spcPts val="0"/>
              </a:spcAft>
              <a:buNone/>
            </a:pPr>
            <a:r>
              <a:rPr lang="en">
                <a:solidFill>
                  <a:schemeClr val="accent5"/>
                </a:solidFill>
                <a:latin typeface="Consolas"/>
                <a:ea typeface="Consolas"/>
                <a:cs typeface="Consolas"/>
                <a:sym typeface="Consolas"/>
              </a:rPr>
              <a:t>MPI_Send ( send_buffer1, size, MPI_CHAR, left , ...);</a:t>
            </a:r>
            <a:endParaRPr>
              <a:solidFill>
                <a:schemeClr val="accent5"/>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chemeClr val="accent5"/>
              </a:solidFill>
              <a:latin typeface="Consolas"/>
              <a:ea typeface="Consolas"/>
              <a:cs typeface="Consolas"/>
              <a:sym typeface="Consolas"/>
            </a:endParaRPr>
          </a:p>
          <a:p>
            <a:pPr marL="0" lvl="0" indent="457200" algn="l" rtl="0">
              <a:lnSpc>
                <a:spcPct val="100000"/>
              </a:lnSpc>
              <a:spcBef>
                <a:spcPts val="0"/>
              </a:spcBef>
              <a:spcAft>
                <a:spcPts val="0"/>
              </a:spcAft>
              <a:buNone/>
            </a:pPr>
            <a:r>
              <a:rPr lang="en">
                <a:solidFill>
                  <a:schemeClr val="accent5"/>
                </a:solidFill>
                <a:latin typeface="Consolas"/>
                <a:ea typeface="Consolas"/>
                <a:cs typeface="Consolas"/>
                <a:sym typeface="Consolas"/>
              </a:rPr>
              <a:t>MPI_Recv ( recv_buffer2, size, MPI_CHAR, left , ...);</a:t>
            </a:r>
            <a:endParaRPr>
              <a:solidFill>
                <a:schemeClr val="accent5"/>
              </a:solidFill>
              <a:latin typeface="Consolas"/>
              <a:ea typeface="Consolas"/>
              <a:cs typeface="Consolas"/>
              <a:sym typeface="Consolas"/>
            </a:endParaRPr>
          </a:p>
          <a:p>
            <a:pPr marL="0" lvl="0" indent="457200" algn="l" rtl="0">
              <a:lnSpc>
                <a:spcPct val="100000"/>
              </a:lnSpc>
              <a:spcBef>
                <a:spcPts val="0"/>
              </a:spcBef>
              <a:spcAft>
                <a:spcPts val="0"/>
              </a:spcAft>
              <a:buNone/>
            </a:pPr>
            <a:r>
              <a:rPr lang="en">
                <a:solidFill>
                  <a:schemeClr val="accent5"/>
                </a:solidFill>
                <a:latin typeface="Consolas"/>
                <a:ea typeface="Consolas"/>
                <a:cs typeface="Consolas"/>
                <a:sym typeface="Consolas"/>
              </a:rPr>
              <a:t>MPI_Send ( send_buffer2, size, MPI_CHAR, right , ...);</a:t>
            </a:r>
            <a:endParaRPr>
              <a:solidFill>
                <a:schemeClr val="accent5"/>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accent5"/>
                </a:solidFill>
                <a:latin typeface="Consolas"/>
                <a:ea typeface="Consolas"/>
                <a:cs typeface="Consolas"/>
                <a:sym typeface="Consolas"/>
              </a:rPr>
              <a:t>}</a:t>
            </a:r>
            <a:endParaRPr>
              <a:solidFill>
                <a:schemeClr val="accent5"/>
              </a:solidFill>
              <a:latin typeface="Consolas"/>
              <a:ea typeface="Consolas"/>
              <a:cs typeface="Consolas"/>
              <a:sym typeface="Consola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do we fix this? </a:t>
            </a:r>
            <a:r>
              <a:rPr lang="en">
                <a:solidFill>
                  <a:schemeClr val="accent5"/>
                </a:solidFill>
              </a:rPr>
              <a:t>Right-handed philosopher</a:t>
            </a:r>
            <a:endParaRPr>
              <a:solidFill>
                <a:schemeClr val="accent5"/>
              </a:solidFill>
            </a:endParaRPr>
          </a:p>
        </p:txBody>
      </p:sp>
      <p:sp>
        <p:nvSpPr>
          <p:cNvPr id="175" name="Google Shape;175;p2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
                <a:solidFill>
                  <a:schemeClr val="accent5"/>
                </a:solidFill>
                <a:latin typeface="Consolas"/>
                <a:ea typeface="Consolas"/>
                <a:cs typeface="Consolas"/>
                <a:sym typeface="Consolas"/>
              </a:rPr>
              <a:t>if (rank &lt; size - 1) { // All except the last rank sends normally</a:t>
            </a:r>
            <a:endParaRPr>
              <a:solidFill>
                <a:schemeClr val="accent5"/>
              </a:solidFill>
              <a:latin typeface="Consolas"/>
              <a:ea typeface="Consolas"/>
              <a:cs typeface="Consolas"/>
              <a:sym typeface="Consolas"/>
            </a:endParaRPr>
          </a:p>
          <a:p>
            <a:pPr marL="0" lvl="0" indent="457200" algn="l" rtl="0">
              <a:spcBef>
                <a:spcPts val="0"/>
              </a:spcBef>
              <a:spcAft>
                <a:spcPts val="0"/>
              </a:spcAft>
              <a:buNone/>
            </a:pPr>
            <a:r>
              <a:rPr lang="en">
                <a:latin typeface="Consolas"/>
                <a:ea typeface="Consolas"/>
                <a:cs typeface="Consolas"/>
                <a:sym typeface="Consolas"/>
              </a:rPr>
              <a:t>MPI_Send ( send_buffer1, size, MPI_CHAR, left , ...);</a:t>
            </a:r>
            <a:endParaRPr>
              <a:latin typeface="Consolas"/>
              <a:ea typeface="Consolas"/>
              <a:cs typeface="Consolas"/>
              <a:sym typeface="Consolas"/>
            </a:endParaRPr>
          </a:p>
          <a:p>
            <a:pPr marL="0" lvl="0" indent="457200" algn="l" rtl="0">
              <a:spcBef>
                <a:spcPts val="0"/>
              </a:spcBef>
              <a:spcAft>
                <a:spcPts val="0"/>
              </a:spcAft>
              <a:buNone/>
            </a:pPr>
            <a:r>
              <a:rPr lang="en">
                <a:latin typeface="Consolas"/>
                <a:ea typeface="Consolas"/>
                <a:cs typeface="Consolas"/>
                <a:sym typeface="Consolas"/>
              </a:rPr>
              <a:t>MPI_Recv ( recv_buffer1, size, MPI_CHAR, right , ...);</a:t>
            </a:r>
            <a:endParaRPr>
              <a:latin typeface="Consolas"/>
              <a:ea typeface="Consolas"/>
              <a:cs typeface="Consolas"/>
              <a:sym typeface="Consolas"/>
            </a:endParaRPr>
          </a:p>
          <a:p>
            <a:pPr marL="0" lvl="0" indent="0" algn="l" rtl="0">
              <a:spcBef>
                <a:spcPts val="0"/>
              </a:spcBef>
              <a:spcAft>
                <a:spcPts val="0"/>
              </a:spcAft>
              <a:buNone/>
            </a:pPr>
            <a:endParaRPr>
              <a:latin typeface="Consolas"/>
              <a:ea typeface="Consolas"/>
              <a:cs typeface="Consolas"/>
              <a:sym typeface="Consolas"/>
            </a:endParaRPr>
          </a:p>
          <a:p>
            <a:pPr marL="0" lvl="0" indent="457200" algn="l" rtl="0">
              <a:spcBef>
                <a:spcPts val="0"/>
              </a:spcBef>
              <a:spcAft>
                <a:spcPts val="0"/>
              </a:spcAft>
              <a:buNone/>
            </a:pPr>
            <a:r>
              <a:rPr lang="en">
                <a:latin typeface="Consolas"/>
                <a:ea typeface="Consolas"/>
                <a:cs typeface="Consolas"/>
                <a:sym typeface="Consolas"/>
              </a:rPr>
              <a:t>MPI_Send ( send_buffer2, size, MPI_CHAR, right , ...);</a:t>
            </a:r>
            <a:endParaRPr>
              <a:latin typeface="Consolas"/>
              <a:ea typeface="Consolas"/>
              <a:cs typeface="Consolas"/>
              <a:sym typeface="Consolas"/>
            </a:endParaRPr>
          </a:p>
          <a:p>
            <a:pPr marL="0" lvl="0" indent="457200" algn="l" rtl="0">
              <a:spcBef>
                <a:spcPts val="0"/>
              </a:spcBef>
              <a:spcAft>
                <a:spcPts val="0"/>
              </a:spcAft>
              <a:buNone/>
            </a:pPr>
            <a:r>
              <a:rPr lang="en">
                <a:latin typeface="Consolas"/>
                <a:ea typeface="Consolas"/>
                <a:cs typeface="Consolas"/>
                <a:sym typeface="Consolas"/>
              </a:rPr>
              <a:t>MPI_Recv ( recv_buffer2, size, MPI_CHAR, left , ...);</a:t>
            </a:r>
            <a:endParaRPr>
              <a:latin typeface="Consolas"/>
              <a:ea typeface="Consolas"/>
              <a:cs typeface="Consolas"/>
              <a:sym typeface="Consolas"/>
            </a:endParaRPr>
          </a:p>
          <a:p>
            <a:pPr marL="0" lvl="0" indent="0" algn="l" rtl="0">
              <a:spcBef>
                <a:spcPts val="0"/>
              </a:spcBef>
              <a:spcAft>
                <a:spcPts val="0"/>
              </a:spcAft>
              <a:buNone/>
            </a:pPr>
            <a:r>
              <a:rPr lang="en">
                <a:solidFill>
                  <a:schemeClr val="accent5"/>
                </a:solidFill>
                <a:latin typeface="Consolas"/>
                <a:ea typeface="Consolas"/>
                <a:cs typeface="Consolas"/>
                <a:sym typeface="Consolas"/>
              </a:rPr>
              <a:t>} else { // This is executed only by the last rank</a:t>
            </a:r>
            <a:endParaRPr>
              <a:solidFill>
                <a:schemeClr val="accent5"/>
              </a:solidFill>
              <a:latin typeface="Consolas"/>
              <a:ea typeface="Consolas"/>
              <a:cs typeface="Consolas"/>
              <a:sym typeface="Consolas"/>
            </a:endParaRPr>
          </a:p>
          <a:p>
            <a:pPr marL="0" lvl="0" indent="457200" algn="l" rtl="0">
              <a:spcBef>
                <a:spcPts val="0"/>
              </a:spcBef>
              <a:spcAft>
                <a:spcPts val="0"/>
              </a:spcAft>
              <a:buNone/>
            </a:pPr>
            <a:r>
              <a:rPr lang="en">
                <a:solidFill>
                  <a:schemeClr val="accent5"/>
                </a:solidFill>
                <a:latin typeface="Consolas"/>
                <a:ea typeface="Consolas"/>
                <a:cs typeface="Consolas"/>
                <a:sym typeface="Consolas"/>
              </a:rPr>
              <a:t>MPI_Recv ( recv_buffer1, size, MPI_CHAR, right , ...);</a:t>
            </a:r>
            <a:endParaRPr>
              <a:solidFill>
                <a:schemeClr val="accent5"/>
              </a:solidFill>
              <a:latin typeface="Consolas"/>
              <a:ea typeface="Consolas"/>
              <a:cs typeface="Consolas"/>
              <a:sym typeface="Consolas"/>
            </a:endParaRPr>
          </a:p>
          <a:p>
            <a:pPr marL="0" lvl="0" indent="457200" algn="l" rtl="0">
              <a:spcBef>
                <a:spcPts val="0"/>
              </a:spcBef>
              <a:spcAft>
                <a:spcPts val="0"/>
              </a:spcAft>
              <a:buNone/>
            </a:pPr>
            <a:r>
              <a:rPr lang="en">
                <a:solidFill>
                  <a:schemeClr val="accent5"/>
                </a:solidFill>
                <a:latin typeface="Consolas"/>
                <a:ea typeface="Consolas"/>
                <a:cs typeface="Consolas"/>
                <a:sym typeface="Consolas"/>
              </a:rPr>
              <a:t>MPI_Send ( send_buffer1, size, MPI_CHAR, left , ...);</a:t>
            </a:r>
            <a:endParaRPr>
              <a:solidFill>
                <a:schemeClr val="accent5"/>
              </a:solidFill>
              <a:latin typeface="Consolas"/>
              <a:ea typeface="Consolas"/>
              <a:cs typeface="Consolas"/>
              <a:sym typeface="Consolas"/>
            </a:endParaRPr>
          </a:p>
          <a:p>
            <a:pPr marL="0" lvl="0" indent="0" algn="l" rtl="0">
              <a:spcBef>
                <a:spcPts val="0"/>
              </a:spcBef>
              <a:spcAft>
                <a:spcPts val="0"/>
              </a:spcAft>
              <a:buNone/>
            </a:pPr>
            <a:endParaRPr>
              <a:solidFill>
                <a:schemeClr val="accent5"/>
              </a:solidFill>
              <a:latin typeface="Consolas"/>
              <a:ea typeface="Consolas"/>
              <a:cs typeface="Consolas"/>
              <a:sym typeface="Consolas"/>
            </a:endParaRPr>
          </a:p>
          <a:p>
            <a:pPr marL="0" lvl="0" indent="457200" algn="l" rtl="0">
              <a:spcBef>
                <a:spcPts val="0"/>
              </a:spcBef>
              <a:spcAft>
                <a:spcPts val="0"/>
              </a:spcAft>
              <a:buNone/>
            </a:pPr>
            <a:r>
              <a:rPr lang="en">
                <a:solidFill>
                  <a:schemeClr val="accent5"/>
                </a:solidFill>
                <a:latin typeface="Consolas"/>
                <a:ea typeface="Consolas"/>
                <a:cs typeface="Consolas"/>
                <a:sym typeface="Consolas"/>
              </a:rPr>
              <a:t>MPI_Recv ( recv_buffer2, size, MPI_CHAR, left , ...);</a:t>
            </a:r>
            <a:endParaRPr>
              <a:solidFill>
                <a:schemeClr val="accent5"/>
              </a:solidFill>
              <a:latin typeface="Consolas"/>
              <a:ea typeface="Consolas"/>
              <a:cs typeface="Consolas"/>
              <a:sym typeface="Consolas"/>
            </a:endParaRPr>
          </a:p>
          <a:p>
            <a:pPr marL="0" lvl="0" indent="457200" algn="l" rtl="0">
              <a:spcBef>
                <a:spcPts val="0"/>
              </a:spcBef>
              <a:spcAft>
                <a:spcPts val="0"/>
              </a:spcAft>
              <a:buNone/>
            </a:pPr>
            <a:r>
              <a:rPr lang="en">
                <a:solidFill>
                  <a:schemeClr val="accent5"/>
                </a:solidFill>
                <a:latin typeface="Consolas"/>
                <a:ea typeface="Consolas"/>
                <a:cs typeface="Consolas"/>
                <a:sym typeface="Consolas"/>
              </a:rPr>
              <a:t>MPI_Send ( send_buffer2, size, MPI_CHAR, right , ...);</a:t>
            </a:r>
            <a:endParaRPr>
              <a:solidFill>
                <a:schemeClr val="accent5"/>
              </a:solidFill>
              <a:latin typeface="Consolas"/>
              <a:ea typeface="Consolas"/>
              <a:cs typeface="Consolas"/>
              <a:sym typeface="Consolas"/>
            </a:endParaRPr>
          </a:p>
          <a:p>
            <a:pPr marL="0" lvl="0" indent="0" algn="l" rtl="0">
              <a:spcBef>
                <a:spcPts val="0"/>
              </a:spcBef>
              <a:spcAft>
                <a:spcPts val="0"/>
              </a:spcAft>
              <a:buNone/>
            </a:pPr>
            <a:r>
              <a:rPr lang="en">
                <a:solidFill>
                  <a:schemeClr val="accent5"/>
                </a:solidFill>
                <a:latin typeface="Consolas"/>
                <a:ea typeface="Consolas"/>
                <a:cs typeface="Consolas"/>
                <a:sym typeface="Consolas"/>
              </a:rPr>
              <a:t>}</a:t>
            </a:r>
            <a:endParaRPr>
              <a:solidFill>
                <a:schemeClr val="accent5"/>
              </a:solidFill>
              <a:latin typeface="Consolas"/>
              <a:ea typeface="Consolas"/>
              <a:cs typeface="Consolas"/>
              <a:sym typeface="Consola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p:nvPr>
        </p:nvSpPr>
        <p:spPr>
          <a:xfrm>
            <a:off x="311700" y="440200"/>
            <a:ext cx="8520600" cy="15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6000"/>
              <a:t>Which solution is faster?</a:t>
            </a:r>
            <a:endParaRPr sz="6000"/>
          </a:p>
        </p:txBody>
      </p:sp>
      <p:sp>
        <p:nvSpPr>
          <p:cNvPr id="181" name="Google Shape;181;p30"/>
          <p:cNvSpPr txBox="1"/>
          <p:nvPr/>
        </p:nvSpPr>
        <p:spPr>
          <a:xfrm>
            <a:off x="1492050" y="2517475"/>
            <a:ext cx="6159900" cy="1302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2200" b="1">
                <a:solidFill>
                  <a:schemeClr val="dk2"/>
                </a:solidFill>
                <a:highlight>
                  <a:srgbClr val="FFF2CC"/>
                </a:highlight>
                <a:latin typeface="Consolas"/>
                <a:ea typeface="Consolas"/>
                <a:cs typeface="Consolas"/>
                <a:sym typeface="Consolas"/>
              </a:rPr>
              <a:t>vim q1c_rh.c</a:t>
            </a:r>
            <a:endParaRPr sz="2200" b="1">
              <a:solidFill>
                <a:schemeClr val="dk2"/>
              </a:solidFill>
              <a:highlight>
                <a:srgbClr val="FFF2CC"/>
              </a:highlight>
              <a:latin typeface="Consolas"/>
              <a:ea typeface="Consolas"/>
              <a:cs typeface="Consolas"/>
              <a:sym typeface="Consolas"/>
            </a:endParaRPr>
          </a:p>
          <a:p>
            <a:pPr marL="0" lvl="0" indent="0" algn="l" rtl="0">
              <a:lnSpc>
                <a:spcPct val="115000"/>
              </a:lnSpc>
              <a:spcBef>
                <a:spcPts val="0"/>
              </a:spcBef>
              <a:spcAft>
                <a:spcPts val="0"/>
              </a:spcAft>
              <a:buNone/>
            </a:pPr>
            <a:r>
              <a:rPr lang="en" sz="2200" b="1">
                <a:solidFill>
                  <a:schemeClr val="dk2"/>
                </a:solidFill>
                <a:highlight>
                  <a:srgbClr val="FFF2CC"/>
                </a:highlight>
                <a:latin typeface="Consolas"/>
                <a:ea typeface="Consolas"/>
                <a:cs typeface="Consolas"/>
                <a:sym typeface="Consolas"/>
              </a:rPr>
              <a:t>time salloc -n 4 -N 1 mpirun ./q1c_rh</a:t>
            </a:r>
            <a:endParaRPr sz="2200" b="1">
              <a:solidFill>
                <a:schemeClr val="dk2"/>
              </a:solidFill>
              <a:highlight>
                <a:srgbClr val="FFF2CC"/>
              </a:highlight>
              <a:latin typeface="Consolas"/>
              <a:ea typeface="Consolas"/>
              <a:cs typeface="Consolas"/>
              <a:sym typeface="Consolas"/>
            </a:endParaRPr>
          </a:p>
          <a:p>
            <a:pPr marL="0" lvl="0" indent="0" algn="l" rtl="0">
              <a:lnSpc>
                <a:spcPct val="115000"/>
              </a:lnSpc>
              <a:spcBef>
                <a:spcPts val="0"/>
              </a:spcBef>
              <a:spcAft>
                <a:spcPts val="0"/>
              </a:spcAft>
              <a:buNone/>
            </a:pPr>
            <a:r>
              <a:rPr lang="en" sz="2200" b="1">
                <a:solidFill>
                  <a:schemeClr val="dk2"/>
                </a:solidFill>
                <a:highlight>
                  <a:srgbClr val="FFF2CC"/>
                </a:highlight>
                <a:latin typeface="Consolas"/>
                <a:ea typeface="Consolas"/>
                <a:cs typeface="Consolas"/>
                <a:sym typeface="Consolas"/>
              </a:rPr>
              <a:t>time salloc -n 4 -N 1 mpirun ./q1c</a:t>
            </a:r>
            <a:endParaRPr b="1">
              <a:solidFill>
                <a:schemeClr val="dk2"/>
              </a:solidFill>
              <a:highlight>
                <a:srgbClr val="FFF2CC"/>
              </a:highlight>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Which solution is likely to be faster?</a:t>
            </a:r>
            <a:endParaRPr/>
          </a:p>
        </p:txBody>
      </p:sp>
      <p:sp>
        <p:nvSpPr>
          <p:cNvPr id="187" name="Google Shape;187;p31"/>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solidFill>
                  <a:schemeClr val="accent5"/>
                </a:solidFill>
              </a:rPr>
              <a:t>Even-odd</a:t>
            </a:r>
            <a:endParaRPr b="1" dirty="0">
              <a:solidFill>
                <a:schemeClr val="accent5"/>
              </a:solidFill>
            </a:endParaRPr>
          </a:p>
          <a:p>
            <a:pPr marL="457200" lvl="0" indent="-342900" algn="l" rtl="0">
              <a:spcBef>
                <a:spcPts val="1200"/>
              </a:spcBef>
              <a:spcAft>
                <a:spcPts val="0"/>
              </a:spcAft>
              <a:buClr>
                <a:schemeClr val="accent5"/>
              </a:buClr>
              <a:buSzPts val="1800"/>
              <a:buChar char="●"/>
            </a:pPr>
            <a:r>
              <a:rPr lang="en" dirty="0">
                <a:solidFill>
                  <a:schemeClr val="accent5"/>
                </a:solidFill>
              </a:rPr>
              <a:t>Can complete in 4 “rounds” of communication</a:t>
            </a:r>
            <a:endParaRPr dirty="0">
              <a:solidFill>
                <a:schemeClr val="accent5"/>
              </a:solidFill>
            </a:endParaRPr>
          </a:p>
          <a:p>
            <a:pPr marL="457200" lvl="0" indent="-342900" algn="l" rtl="0">
              <a:spcBef>
                <a:spcPts val="0"/>
              </a:spcBef>
              <a:spcAft>
                <a:spcPts val="0"/>
              </a:spcAft>
              <a:buClr>
                <a:schemeClr val="accent5"/>
              </a:buClr>
              <a:buSzPts val="1800"/>
              <a:buChar char="●"/>
            </a:pPr>
            <a:r>
              <a:rPr lang="en" dirty="0">
                <a:solidFill>
                  <a:schemeClr val="accent5"/>
                </a:solidFill>
              </a:rPr>
              <a:t>Even send, odd receive → Even receive, odd send (left) → repeat these steps for the right-wise send</a:t>
            </a:r>
            <a:endParaRPr dirty="0">
              <a:solidFill>
                <a:schemeClr val="accent5"/>
              </a:solidFill>
            </a:endParaRPr>
          </a:p>
          <a:p>
            <a:pPr marL="0" lvl="0" indent="0" algn="l" rtl="0">
              <a:spcBef>
                <a:spcPts val="1200"/>
              </a:spcBef>
              <a:spcAft>
                <a:spcPts val="0"/>
              </a:spcAft>
              <a:buNone/>
            </a:pPr>
            <a:r>
              <a:rPr lang="en" b="1" dirty="0">
                <a:solidFill>
                  <a:srgbClr val="CC0000"/>
                </a:solidFill>
              </a:rPr>
              <a:t>Right-handed</a:t>
            </a:r>
            <a:endParaRPr b="1" dirty="0">
              <a:solidFill>
                <a:srgbClr val="CC0000"/>
              </a:solidFill>
            </a:endParaRPr>
          </a:p>
          <a:p>
            <a:pPr marL="457200" lvl="0" indent="-342900" algn="l" rtl="0">
              <a:spcBef>
                <a:spcPts val="1200"/>
              </a:spcBef>
              <a:spcAft>
                <a:spcPts val="0"/>
              </a:spcAft>
              <a:buClr>
                <a:srgbClr val="CC0000"/>
              </a:buClr>
              <a:buSzPts val="1800"/>
              <a:buChar char="●"/>
            </a:pPr>
            <a:r>
              <a:rPr lang="en" dirty="0">
                <a:solidFill>
                  <a:srgbClr val="CC0000"/>
                </a:solidFill>
              </a:rPr>
              <a:t>Everyone except one rank sends to the right but is blocked</a:t>
            </a:r>
            <a:endParaRPr dirty="0">
              <a:solidFill>
                <a:srgbClr val="CC0000"/>
              </a:solidFill>
            </a:endParaRPr>
          </a:p>
          <a:p>
            <a:pPr marL="457200" lvl="0" indent="-342900" algn="l" rtl="0">
              <a:spcBef>
                <a:spcPts val="0"/>
              </a:spcBef>
              <a:spcAft>
                <a:spcPts val="0"/>
              </a:spcAft>
              <a:buClr>
                <a:srgbClr val="CC0000"/>
              </a:buClr>
              <a:buSzPts val="1800"/>
              <a:buChar char="●"/>
            </a:pPr>
            <a:r>
              <a:rPr lang="en" dirty="0">
                <a:solidFill>
                  <a:srgbClr val="CC0000"/>
                </a:solidFill>
              </a:rPr>
              <a:t>Last rank receives and unblocks second-last rank to receive</a:t>
            </a:r>
            <a:endParaRPr dirty="0">
              <a:solidFill>
                <a:srgbClr val="CC0000"/>
              </a:solidFill>
            </a:endParaRPr>
          </a:p>
          <a:p>
            <a:pPr marL="457200" lvl="0" indent="-342900" algn="l" rtl="0">
              <a:spcBef>
                <a:spcPts val="0"/>
              </a:spcBef>
              <a:spcAft>
                <a:spcPts val="0"/>
              </a:spcAft>
              <a:buClr>
                <a:srgbClr val="CC0000"/>
              </a:buClr>
              <a:buSzPts val="1800"/>
              <a:buChar char="●"/>
            </a:pPr>
            <a:r>
              <a:rPr lang="en" dirty="0">
                <a:solidFill>
                  <a:srgbClr val="CC0000"/>
                </a:solidFill>
              </a:rPr>
              <a:t>Repeat.. takes far more steps</a:t>
            </a:r>
            <a:endParaRPr dirty="0">
              <a:solidFill>
                <a:srgbClr val="CC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Logical Ring Communication</a:t>
            </a:r>
            <a:endParaRPr/>
          </a:p>
        </p:txBody>
      </p:sp>
      <p:sp>
        <p:nvSpPr>
          <p:cNvPr id="193" name="Google Shape;193;p32"/>
          <p:cNvSpPr txBox="1"/>
          <p:nvPr/>
        </p:nvSpPr>
        <p:spPr>
          <a:xfrm>
            <a:off x="311700" y="1266325"/>
            <a:ext cx="8744100" cy="336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int rank, p, size = 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int left, right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char send_buffer1[8], recv_buffer1[8];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char send_buffer2[8], recv_buffer2[8];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gethostname(send_buffer1, size) //repeat for buffer2</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MPI_Comm_rank(MPI_COMM_WORLD, &amp;rank)</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MPI_Comm_size(MPI_COMM_WORLD, &amp;p)</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left = (rank - 1 + p) % p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right = (rank + 1) % p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MPI_Send (send_buffer1, size, MPI_CHAR, left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MPI_Recv (recv_buffer1, size, MPI_CHAR, right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MPI_Send (send_buffer2, size, MPI_CHAR, right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MPI_Recv (recv_buffer2, size, MPI_CHAR, left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printf(“my name: %s; left: %s; right: %s\ n”, send_buffer1, recv_buffer1 , recv_buffer2); // or cout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endParaRPr sz="1200" b="1">
              <a:solidFill>
                <a:schemeClr val="dk2"/>
              </a:solidFill>
              <a:latin typeface="Consolas"/>
              <a:ea typeface="Consolas"/>
              <a:cs typeface="Consolas"/>
              <a:sym typeface="Consolas"/>
            </a:endParaRPr>
          </a:p>
        </p:txBody>
      </p:sp>
      <p:sp>
        <p:nvSpPr>
          <p:cNvPr id="194" name="Google Shape;194;p32"/>
          <p:cNvSpPr txBox="1"/>
          <p:nvPr/>
        </p:nvSpPr>
        <p:spPr>
          <a:xfrm>
            <a:off x="5566250" y="1449900"/>
            <a:ext cx="3186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CC0000"/>
                </a:solidFill>
                <a:latin typeface="Open Sans"/>
                <a:ea typeface="Open Sans"/>
                <a:cs typeface="Open Sans"/>
                <a:sym typeface="Open Sans"/>
              </a:rPr>
              <a:t>What if we use ISend and IRecv? How do we write it?</a:t>
            </a:r>
            <a:endParaRPr>
              <a:solidFill>
                <a:srgbClr val="CC0000"/>
              </a:solidFill>
              <a:latin typeface="Open Sans"/>
              <a:ea typeface="Open Sans"/>
              <a:cs typeface="Open Sans"/>
              <a:sym typeface="Open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Logical Ring Communication</a:t>
            </a:r>
            <a:endParaRPr dirty="0"/>
          </a:p>
        </p:txBody>
      </p:sp>
      <p:sp>
        <p:nvSpPr>
          <p:cNvPr id="200" name="Google Shape;200;p33"/>
          <p:cNvSpPr txBox="1"/>
          <p:nvPr/>
        </p:nvSpPr>
        <p:spPr>
          <a:xfrm>
            <a:off x="311700" y="1266325"/>
            <a:ext cx="8922000" cy="336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int rank, p, size = 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int left, right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char send_buffer1[8], recv_buffer1[8];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char send_buffer2[8], recv_buffer2[8];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gethostname(send_buffer1, size) //repeat for buffer2</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MPI_Comm_rank(MPI_COMM_WORLD, &amp;rank)</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MPI_Comm_size(MPI_COMM_WORLD, &amp;p)</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left = (rank - 1 + p) % p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right = (rank + 1) % p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accent5"/>
                </a:solidFill>
                <a:latin typeface="Consolas"/>
                <a:ea typeface="Consolas"/>
                <a:cs typeface="Consolas"/>
                <a:sym typeface="Consolas"/>
              </a:rPr>
              <a:t>MPI_Request reqs[4]; MPI_Status stats[4];</a:t>
            </a:r>
            <a:endParaRPr sz="1200" b="1">
              <a:solidFill>
                <a:schemeClr val="accent5"/>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accent5"/>
                </a:solidFill>
                <a:latin typeface="Consolas"/>
                <a:ea typeface="Consolas"/>
                <a:cs typeface="Consolas"/>
                <a:sym typeface="Consolas"/>
              </a:rPr>
              <a:t>MPI_ISend </a:t>
            </a:r>
            <a:r>
              <a:rPr lang="en" sz="1200" b="1">
                <a:solidFill>
                  <a:schemeClr val="dk2"/>
                </a:solidFill>
                <a:latin typeface="Consolas"/>
                <a:ea typeface="Consolas"/>
                <a:cs typeface="Consolas"/>
                <a:sym typeface="Consolas"/>
              </a:rPr>
              <a:t>(send_buffer1, size, MPI_CHAR, left , TAG_LEFT, MPI_COMM_WORLD, </a:t>
            </a:r>
            <a:r>
              <a:rPr lang="en" sz="1200" b="1">
                <a:solidFill>
                  <a:schemeClr val="accent5"/>
                </a:solidFill>
                <a:latin typeface="Consolas"/>
                <a:ea typeface="Consolas"/>
                <a:cs typeface="Consolas"/>
                <a:sym typeface="Consolas"/>
              </a:rPr>
              <a:t>&amp;reqs[0]);</a:t>
            </a:r>
            <a:endParaRPr sz="1200" b="1">
              <a:solidFill>
                <a:schemeClr val="accent5"/>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accent5"/>
                </a:solidFill>
                <a:latin typeface="Consolas"/>
                <a:ea typeface="Consolas"/>
                <a:cs typeface="Consolas"/>
                <a:sym typeface="Consolas"/>
              </a:rPr>
              <a:t>MPI_IRecv </a:t>
            </a:r>
            <a:r>
              <a:rPr lang="en" sz="1200" b="1">
                <a:solidFill>
                  <a:schemeClr val="dk2"/>
                </a:solidFill>
                <a:latin typeface="Consolas"/>
                <a:ea typeface="Consolas"/>
                <a:cs typeface="Consolas"/>
                <a:sym typeface="Consolas"/>
              </a:rPr>
              <a:t>(recv_buffer1, size, MPI_CHAR, right , TAG_LEFT, MPI_COMM_WORLD, MPI_STATUS_IGNORE, </a:t>
            </a:r>
            <a:r>
              <a:rPr lang="en" sz="1200" b="1">
                <a:solidFill>
                  <a:schemeClr val="accent5"/>
                </a:solidFill>
                <a:latin typeface="Consolas"/>
                <a:ea typeface="Consolas"/>
                <a:cs typeface="Consolas"/>
                <a:sym typeface="Consolas"/>
              </a:rPr>
              <a:t>&amp;reqs[1]);</a:t>
            </a:r>
            <a:endParaRPr sz="1200" b="1">
              <a:solidFill>
                <a:schemeClr val="accent5"/>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accent5"/>
                </a:solidFill>
                <a:latin typeface="Consolas"/>
                <a:ea typeface="Consolas"/>
                <a:cs typeface="Consolas"/>
                <a:sym typeface="Consolas"/>
              </a:rPr>
              <a:t>MPI_ISend </a:t>
            </a:r>
            <a:r>
              <a:rPr lang="en" sz="1200" b="1">
                <a:solidFill>
                  <a:schemeClr val="dk2"/>
                </a:solidFill>
                <a:latin typeface="Consolas"/>
                <a:ea typeface="Consolas"/>
                <a:cs typeface="Consolas"/>
                <a:sym typeface="Consolas"/>
              </a:rPr>
              <a:t>(send_buffer2, size, MPI_CHAR, right , TAG_RIGHT, MPI_COMM_WORLD, </a:t>
            </a:r>
            <a:r>
              <a:rPr lang="en" sz="1200" b="1">
                <a:solidFill>
                  <a:schemeClr val="accent5"/>
                </a:solidFill>
                <a:latin typeface="Consolas"/>
                <a:ea typeface="Consolas"/>
                <a:cs typeface="Consolas"/>
                <a:sym typeface="Consolas"/>
              </a:rPr>
              <a:t>&amp;reqs[2]);</a:t>
            </a:r>
            <a:endParaRPr sz="1200" b="1">
              <a:solidFill>
                <a:schemeClr val="accent5"/>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accent5"/>
                </a:solidFill>
                <a:latin typeface="Consolas"/>
                <a:ea typeface="Consolas"/>
                <a:cs typeface="Consolas"/>
                <a:sym typeface="Consolas"/>
              </a:rPr>
              <a:t>MPI_IRecv </a:t>
            </a:r>
            <a:r>
              <a:rPr lang="en" sz="1200" b="1">
                <a:solidFill>
                  <a:schemeClr val="dk2"/>
                </a:solidFill>
                <a:latin typeface="Consolas"/>
                <a:ea typeface="Consolas"/>
                <a:cs typeface="Consolas"/>
                <a:sym typeface="Consolas"/>
              </a:rPr>
              <a:t>(recv_buffer2, size, MPI_CHAR, left , TAG_RIGHT, MPI_COMM_WORLD, </a:t>
            </a:r>
            <a:r>
              <a:rPr lang="en" sz="1200" b="1">
                <a:solidFill>
                  <a:schemeClr val="accent5"/>
                </a:solidFill>
                <a:latin typeface="Consolas"/>
                <a:ea typeface="Consolas"/>
                <a:cs typeface="Consolas"/>
                <a:sym typeface="Consolas"/>
              </a:rPr>
              <a:t>&amp;reqs[3]);</a:t>
            </a:r>
            <a:endParaRPr sz="1200" b="1">
              <a:solidFill>
                <a:schemeClr val="accent5"/>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accent5"/>
                </a:solidFill>
                <a:latin typeface="Consolas"/>
                <a:ea typeface="Consolas"/>
                <a:cs typeface="Consolas"/>
                <a:sym typeface="Consolas"/>
              </a:rPr>
              <a:t>MPI_Waitall(4, reqs, stats);</a:t>
            </a:r>
            <a:endParaRPr sz="1200" b="1">
              <a:solidFill>
                <a:schemeClr val="accent5"/>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printf(“my name: %s; left: %s; right: %s\ n”, send_buffer1, recv_buffer1 , recv_buffer2); // or cout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endParaRPr sz="1200" b="1">
              <a:solidFill>
                <a:schemeClr val="dk2"/>
              </a:solidFill>
              <a:latin typeface="Consolas"/>
              <a:ea typeface="Consolas"/>
              <a:cs typeface="Consolas"/>
              <a:sym typeface="Consolas"/>
            </a:endParaRPr>
          </a:p>
        </p:txBody>
      </p:sp>
      <p:sp>
        <p:nvSpPr>
          <p:cNvPr id="201" name="Google Shape;201;p33"/>
          <p:cNvSpPr txBox="1"/>
          <p:nvPr/>
        </p:nvSpPr>
        <p:spPr>
          <a:xfrm>
            <a:off x="5566250" y="1449900"/>
            <a:ext cx="3186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CC0000"/>
                </a:solidFill>
                <a:latin typeface="Open Sans"/>
                <a:ea typeface="Open Sans"/>
                <a:cs typeface="Open Sans"/>
                <a:sym typeface="Open Sans"/>
              </a:rPr>
              <a:t>What if we use ISend and IRecv? How do we write it?</a:t>
            </a:r>
            <a:endParaRPr>
              <a:solidFill>
                <a:srgbClr val="CC0000"/>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Questions and Slides Sharing</a:t>
            </a:r>
            <a:endParaRPr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A39CF52-2B7D-4201-A21E-2FAA07EBE8D9}"/>
              </a:ext>
            </a:extLst>
          </p:cNvPr>
          <p:cNvPicPr>
            <a:picLocks noChangeAspect="1"/>
          </p:cNvPicPr>
          <p:nvPr/>
        </p:nvPicPr>
        <p:blipFill rotWithShape="1">
          <a:blip r:embed="rId3"/>
          <a:srcRect b="36842"/>
          <a:stretch/>
        </p:blipFill>
        <p:spPr>
          <a:xfrm>
            <a:off x="5314115" y="1152425"/>
            <a:ext cx="3518185" cy="1521775"/>
          </a:xfrm>
          <a:prstGeom prst="rect">
            <a:avLst/>
          </a:prstGeom>
        </p:spPr>
      </p:pic>
      <p:pic>
        <p:nvPicPr>
          <p:cNvPr id="3" name="Picture 2">
            <a:extLst>
              <a:ext uri="{FF2B5EF4-FFF2-40B4-BE49-F238E27FC236}">
                <a16:creationId xmlns:a16="http://schemas.microsoft.com/office/drawing/2014/main" id="{CF90B502-6D52-452C-9E99-B60A4D566171}"/>
              </a:ext>
            </a:extLst>
          </p:cNvPr>
          <p:cNvPicPr>
            <a:picLocks noChangeAspect="1"/>
          </p:cNvPicPr>
          <p:nvPr/>
        </p:nvPicPr>
        <p:blipFill>
          <a:blip r:embed="rId4"/>
          <a:stretch>
            <a:fillRect/>
          </a:stretch>
        </p:blipFill>
        <p:spPr>
          <a:xfrm>
            <a:off x="5314115" y="2981400"/>
            <a:ext cx="3708592" cy="2061036"/>
          </a:xfrm>
          <a:prstGeom prst="rect">
            <a:avLst/>
          </a:prstGeom>
        </p:spPr>
      </p:pic>
      <p:sp>
        <p:nvSpPr>
          <p:cNvPr id="4" name="Arrow: Down 3">
            <a:extLst>
              <a:ext uri="{FF2B5EF4-FFF2-40B4-BE49-F238E27FC236}">
                <a16:creationId xmlns:a16="http://schemas.microsoft.com/office/drawing/2014/main" id="{F4E0948E-E664-4825-8E51-3D6A9882C6FD}"/>
              </a:ext>
            </a:extLst>
          </p:cNvPr>
          <p:cNvSpPr/>
          <p:nvPr/>
        </p:nvSpPr>
        <p:spPr>
          <a:xfrm>
            <a:off x="7043093" y="2748746"/>
            <a:ext cx="200233" cy="158107"/>
          </a:xfrm>
          <a:prstGeom prst="downArrow">
            <a:avLst/>
          </a:prstGeom>
          <a:noFill/>
          <a:ln w="952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10" name="Google Shape;73;p14">
            <a:extLst>
              <a:ext uri="{FF2B5EF4-FFF2-40B4-BE49-F238E27FC236}">
                <a16:creationId xmlns:a16="http://schemas.microsoft.com/office/drawing/2014/main" id="{0822F86B-B1EB-430E-B136-8D9934712DC5}"/>
              </a:ext>
            </a:extLst>
          </p:cNvPr>
          <p:cNvSpPr txBox="1">
            <a:spLocks/>
          </p:cNvSpPr>
          <p:nvPr/>
        </p:nvSpPr>
        <p:spPr>
          <a:xfrm>
            <a:off x="311700" y="1266325"/>
            <a:ext cx="4614046" cy="36222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000000"/>
              </a:buClr>
              <a:buSzPts val="1800"/>
              <a:buFont typeface="Quattrocento Sans"/>
              <a:buChar char="●"/>
              <a:defRPr sz="2200" b="0" i="0" u="none" strike="noStrike" cap="none">
                <a:solidFill>
                  <a:srgbClr val="000000"/>
                </a:solidFill>
                <a:latin typeface="Quattrocento Sans"/>
                <a:ea typeface="Quattrocento Sans"/>
                <a:cs typeface="Quattrocento Sans"/>
                <a:sym typeface="Quattrocento Sans"/>
              </a:defRPr>
            </a:lvl1pPr>
            <a:lvl2pPr marL="914400" marR="0" lvl="1" indent="-317500" algn="l" rtl="0">
              <a:lnSpc>
                <a:spcPct val="115000"/>
              </a:lnSpc>
              <a:spcBef>
                <a:spcPts val="0"/>
              </a:spcBef>
              <a:spcAft>
                <a:spcPts val="0"/>
              </a:spcAft>
              <a:buClr>
                <a:srgbClr val="000000"/>
              </a:buClr>
              <a:buSzPts val="1400"/>
              <a:buFont typeface="Quattrocento Sans"/>
              <a:buChar char="○"/>
              <a:defRPr sz="1600" b="0" i="0" u="none" strike="noStrike" cap="none">
                <a:solidFill>
                  <a:srgbClr val="000000"/>
                </a:solidFill>
                <a:latin typeface="Quattrocento Sans"/>
                <a:ea typeface="Quattrocento Sans"/>
                <a:cs typeface="Quattrocento Sans"/>
                <a:sym typeface="Quattrocento Sans"/>
              </a:defRPr>
            </a:lvl2pPr>
            <a:lvl3pPr marL="1371600" marR="0" lvl="2" indent="-317500" algn="l" rtl="0">
              <a:lnSpc>
                <a:spcPct val="115000"/>
              </a:lnSpc>
              <a:spcBef>
                <a:spcPts val="0"/>
              </a:spcBef>
              <a:spcAft>
                <a:spcPts val="0"/>
              </a:spcAft>
              <a:buClr>
                <a:srgbClr val="000000"/>
              </a:buClr>
              <a:buSzPts val="1400"/>
              <a:buFont typeface="Quattrocento Sans"/>
              <a:buChar char="■"/>
              <a:defRPr sz="1600" b="0" i="0" u="none" strike="noStrike" cap="none">
                <a:solidFill>
                  <a:srgbClr val="000000"/>
                </a:solidFill>
                <a:latin typeface="Quattrocento Sans"/>
                <a:ea typeface="Quattrocento Sans"/>
                <a:cs typeface="Quattrocento Sans"/>
                <a:sym typeface="Quattrocento Sans"/>
              </a:defRPr>
            </a:lvl3pPr>
            <a:lvl4pPr marL="1828800" marR="0" lvl="3" indent="-317500" algn="l" rtl="0">
              <a:lnSpc>
                <a:spcPct val="115000"/>
              </a:lnSpc>
              <a:spcBef>
                <a:spcPts val="0"/>
              </a:spcBef>
              <a:spcAft>
                <a:spcPts val="0"/>
              </a:spcAft>
              <a:buClr>
                <a:srgbClr val="000000"/>
              </a:buClr>
              <a:buSzPts val="1400"/>
              <a:buFont typeface="Quattrocento Sans"/>
              <a:buChar char="●"/>
              <a:defRPr sz="1000" b="0" i="0" u="none" strike="noStrike" cap="none">
                <a:solidFill>
                  <a:srgbClr val="000000"/>
                </a:solidFill>
                <a:latin typeface="Quattrocento Sans"/>
                <a:ea typeface="Quattrocento Sans"/>
                <a:cs typeface="Quattrocento Sans"/>
                <a:sym typeface="Quattrocento Sans"/>
              </a:defRPr>
            </a:lvl4pPr>
            <a:lvl5pPr marL="2286000" marR="0" lvl="4" indent="-317500" algn="l" rtl="0">
              <a:lnSpc>
                <a:spcPct val="115000"/>
              </a:lnSpc>
              <a:spcBef>
                <a:spcPts val="0"/>
              </a:spcBef>
              <a:spcAft>
                <a:spcPts val="0"/>
              </a:spcAft>
              <a:buClr>
                <a:srgbClr val="000000"/>
              </a:buClr>
              <a:buSzPts val="1400"/>
              <a:buFont typeface="Quattrocento Sans"/>
              <a:buChar char="○"/>
              <a:defRPr sz="1000" b="0" i="0" u="none" strike="noStrike" cap="none">
                <a:solidFill>
                  <a:srgbClr val="000000"/>
                </a:solidFill>
                <a:latin typeface="Quattrocento Sans"/>
                <a:ea typeface="Quattrocento Sans"/>
                <a:cs typeface="Quattrocento Sans"/>
                <a:sym typeface="Quattrocento Sans"/>
              </a:defRPr>
            </a:lvl5pPr>
            <a:lvl6pPr marL="2743200" marR="0" lvl="5" indent="-317500" algn="l" rtl="0">
              <a:lnSpc>
                <a:spcPct val="115000"/>
              </a:lnSpc>
              <a:spcBef>
                <a:spcPts val="0"/>
              </a:spcBef>
              <a:spcAft>
                <a:spcPts val="0"/>
              </a:spcAft>
              <a:buClr>
                <a:srgbClr val="000000"/>
              </a:buClr>
              <a:buSzPts val="1400"/>
              <a:buFont typeface="Quattrocento Sans"/>
              <a:buChar char="■"/>
              <a:defRPr sz="1000" b="0" i="0" u="none" strike="noStrike" cap="none">
                <a:solidFill>
                  <a:srgbClr val="000000"/>
                </a:solidFill>
                <a:latin typeface="Quattrocento Sans"/>
                <a:ea typeface="Quattrocento Sans"/>
                <a:cs typeface="Quattrocento Sans"/>
                <a:sym typeface="Quattrocento Sans"/>
              </a:defRPr>
            </a:lvl6pPr>
            <a:lvl7pPr marL="3200400" marR="0" lvl="6" indent="-317500" algn="l" rtl="0">
              <a:lnSpc>
                <a:spcPct val="115000"/>
              </a:lnSpc>
              <a:spcBef>
                <a:spcPts val="0"/>
              </a:spcBef>
              <a:spcAft>
                <a:spcPts val="0"/>
              </a:spcAft>
              <a:buClr>
                <a:srgbClr val="000000"/>
              </a:buClr>
              <a:buSzPts val="1400"/>
              <a:buFont typeface="Quattrocento Sans"/>
              <a:buChar char="●"/>
              <a:defRPr sz="1000" b="0" i="0" u="none" strike="noStrike" cap="none">
                <a:solidFill>
                  <a:srgbClr val="000000"/>
                </a:solidFill>
                <a:latin typeface="Quattrocento Sans"/>
                <a:ea typeface="Quattrocento Sans"/>
                <a:cs typeface="Quattrocento Sans"/>
                <a:sym typeface="Quattrocento Sans"/>
              </a:defRPr>
            </a:lvl7pPr>
            <a:lvl8pPr marL="3657600" marR="0" lvl="7" indent="-317500" algn="l" rtl="0">
              <a:lnSpc>
                <a:spcPct val="115000"/>
              </a:lnSpc>
              <a:spcBef>
                <a:spcPts val="0"/>
              </a:spcBef>
              <a:spcAft>
                <a:spcPts val="0"/>
              </a:spcAft>
              <a:buClr>
                <a:srgbClr val="000000"/>
              </a:buClr>
              <a:buSzPts val="1400"/>
              <a:buFont typeface="Quattrocento Sans"/>
              <a:buChar char="○"/>
              <a:defRPr sz="1000" b="0" i="0" u="none" strike="noStrike" cap="none">
                <a:solidFill>
                  <a:srgbClr val="000000"/>
                </a:solidFill>
                <a:latin typeface="Quattrocento Sans"/>
                <a:ea typeface="Quattrocento Sans"/>
                <a:cs typeface="Quattrocento Sans"/>
                <a:sym typeface="Quattrocento Sans"/>
              </a:defRPr>
            </a:lvl8pPr>
            <a:lvl9pPr marL="4114800" marR="0" lvl="8" indent="-317500" algn="l" rtl="0">
              <a:lnSpc>
                <a:spcPct val="115000"/>
              </a:lnSpc>
              <a:spcBef>
                <a:spcPts val="0"/>
              </a:spcBef>
              <a:spcAft>
                <a:spcPts val="0"/>
              </a:spcAft>
              <a:buClr>
                <a:srgbClr val="000000"/>
              </a:buClr>
              <a:buSzPts val="1400"/>
              <a:buFont typeface="Quattrocento Sans"/>
              <a:buChar char="■"/>
              <a:defRPr sz="1000" b="0" i="0" u="none" strike="noStrike" cap="none">
                <a:solidFill>
                  <a:srgbClr val="000000"/>
                </a:solidFill>
                <a:latin typeface="Quattrocento Sans"/>
                <a:ea typeface="Quattrocento Sans"/>
                <a:cs typeface="Quattrocento Sans"/>
                <a:sym typeface="Quattrocento Sans"/>
              </a:defRPr>
            </a:lvl9pPr>
          </a:lstStyle>
          <a:p>
            <a:pPr marL="0" indent="0">
              <a:buFont typeface="Quattrocento Sans"/>
              <a:buNone/>
            </a:pPr>
            <a:r>
              <a:rPr lang="en-US" b="1" dirty="0">
                <a:latin typeface="Times New Roman" panose="02020603050405020304" pitchFamily="18" charset="0"/>
                <a:cs typeface="Times New Roman" panose="02020603050405020304" pitchFamily="18" charset="0"/>
              </a:rPr>
              <a:t>Slides</a:t>
            </a:r>
          </a:p>
          <a:p>
            <a:pPr lvl="0" indent="-327025">
              <a:spcBef>
                <a:spcPts val="1000"/>
              </a:spcBef>
              <a:buClr>
                <a:srgbClr val="6AA84F"/>
              </a:buClr>
              <a:buSzPts val="1550"/>
            </a:pPr>
            <a:r>
              <a:rPr lang="en-US" sz="2400" b="1" dirty="0" err="1">
                <a:solidFill>
                  <a:srgbClr val="6AA84F"/>
                </a:solidFill>
                <a:latin typeface="Times New Roman" panose="02020603050405020304" pitchFamily="18" charset="0"/>
                <a:cs typeface="Times New Roman" panose="02020603050405020304" pitchFamily="18" charset="0"/>
              </a:rPr>
              <a:t>Github</a:t>
            </a:r>
            <a:r>
              <a:rPr lang="en-US" sz="2400" b="1" dirty="0">
                <a:solidFill>
                  <a:srgbClr val="6AA84F"/>
                </a:solidFill>
                <a:latin typeface="Times New Roman" panose="02020603050405020304" pitchFamily="18" charset="0"/>
                <a:cs typeface="Times New Roman" panose="02020603050405020304" pitchFamily="18" charset="0"/>
              </a:rPr>
              <a:t> and </a:t>
            </a:r>
            <a:r>
              <a:rPr lang="en-US" sz="2400" b="1" dirty="0">
                <a:latin typeface="Times New Roman" panose="02020603050405020304" pitchFamily="18" charset="0"/>
                <a:cs typeface="Times New Roman" panose="02020603050405020304" pitchFamily="18" charset="0"/>
                <a:hlinkClick r:id="rId5"/>
              </a:rPr>
              <a:t>Google D</a:t>
            </a:r>
            <a:r>
              <a:rPr lang="en-US" altLang="zh-CN" sz="2400" b="1" dirty="0">
                <a:latin typeface="Times New Roman" panose="02020603050405020304" pitchFamily="18" charset="0"/>
                <a:cs typeface="Times New Roman" panose="02020603050405020304" pitchFamily="18" charset="0"/>
                <a:hlinkClick r:id="rId5"/>
              </a:rPr>
              <a:t>rive</a:t>
            </a:r>
            <a:r>
              <a:rPr lang="en-US" sz="2400" b="1" dirty="0">
                <a:solidFill>
                  <a:srgbClr val="6AA84F"/>
                </a:solidFill>
                <a:latin typeface="Times New Roman" panose="02020603050405020304" pitchFamily="18" charset="0"/>
                <a:cs typeface="Times New Roman" panose="02020603050405020304" pitchFamily="18" charset="0"/>
              </a:rPr>
              <a:t> after every session.</a:t>
            </a:r>
          </a:p>
          <a:p>
            <a:pPr lvl="1" indent="-342900">
              <a:spcBef>
                <a:spcPts val="1200"/>
              </a:spcBef>
              <a:buSzPts val="1800"/>
              <a:buFont typeface="Quattrocento Sans"/>
              <a:buChar char="●"/>
            </a:pPr>
            <a:r>
              <a:rPr lang="en-US" b="1" dirty="0">
                <a:solidFill>
                  <a:srgbClr val="6AA84F"/>
                </a:solidFill>
                <a:latin typeface="Times New Roman" panose="02020603050405020304" pitchFamily="18" charset="0"/>
                <a:cs typeface="Times New Roman" panose="02020603050405020304" pitchFamily="18" charset="0"/>
                <a:hlinkClick r:id="rId6"/>
              </a:rPr>
              <a:t>https://github.com/lchangxii/cs3210</a:t>
            </a:r>
            <a:endParaRPr lang="en-US" b="1" u="sng" dirty="0">
              <a:solidFill>
                <a:srgbClr val="6AA84F"/>
              </a:solidFill>
              <a:latin typeface="Times New Roman" panose="02020603050405020304" pitchFamily="18" charset="0"/>
              <a:cs typeface="Times New Roman" panose="02020603050405020304" pitchFamily="18" charset="0"/>
            </a:endParaRPr>
          </a:p>
          <a:p>
            <a:pPr lvl="1" indent="-342900">
              <a:spcBef>
                <a:spcPts val="1200"/>
              </a:spcBef>
              <a:buSzPts val="1800"/>
              <a:buFont typeface="Quattrocento Sans"/>
              <a:buChar char="●"/>
            </a:pPr>
            <a:r>
              <a:rPr lang="en-US" b="1" dirty="0">
                <a:latin typeface="Times New Roman" panose="02020603050405020304" pitchFamily="18" charset="0"/>
                <a:cs typeface="Times New Roman" panose="02020603050405020304" pitchFamily="18" charset="0"/>
              </a:rPr>
              <a:t>You can find the </a:t>
            </a:r>
            <a:r>
              <a:rPr lang="en-US" b="1" dirty="0">
                <a:latin typeface="Times New Roman" panose="02020603050405020304" pitchFamily="18" charset="0"/>
                <a:cs typeface="Times New Roman" panose="02020603050405020304" pitchFamily="18" charset="0"/>
                <a:hlinkClick r:id="rId5"/>
              </a:rPr>
              <a:t>Link</a:t>
            </a:r>
            <a:r>
              <a:rPr lang="en-US" b="1" dirty="0">
                <a:latin typeface="Times New Roman" panose="02020603050405020304" pitchFamily="18" charset="0"/>
                <a:cs typeface="Times New Roman" panose="02020603050405020304" pitchFamily="18" charset="0"/>
              </a:rPr>
              <a:t> in the README if preferring Google Drive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Let's try it!</a:t>
            </a:r>
            <a:endParaRPr/>
          </a:p>
        </p:txBody>
      </p:sp>
      <p:sp>
        <p:nvSpPr>
          <p:cNvPr id="207" name="Google Shape;207;p3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highlight>
                  <a:srgbClr val="FFF2CC"/>
                </a:highlight>
                <a:latin typeface="Consolas"/>
                <a:ea typeface="Consolas"/>
                <a:cs typeface="Consolas"/>
                <a:sym typeface="Consolas"/>
              </a:rPr>
              <a:t>vim q1d.c</a:t>
            </a:r>
            <a:endParaRPr b="1">
              <a:highlight>
                <a:srgbClr val="FFF2CC"/>
              </a:highlight>
              <a:latin typeface="Consolas"/>
              <a:ea typeface="Consolas"/>
              <a:cs typeface="Consolas"/>
              <a:sym typeface="Consolas"/>
            </a:endParaRPr>
          </a:p>
          <a:p>
            <a:pPr marL="0" lvl="0" indent="0" algn="l" rtl="0">
              <a:spcBef>
                <a:spcPts val="1200"/>
              </a:spcBef>
              <a:spcAft>
                <a:spcPts val="0"/>
              </a:spcAft>
              <a:buNone/>
            </a:pPr>
            <a:r>
              <a:rPr lang="en" b="1">
                <a:highlight>
                  <a:srgbClr val="FFF2CC"/>
                </a:highlight>
                <a:latin typeface="Consolas"/>
                <a:ea typeface="Consolas"/>
                <a:cs typeface="Consolas"/>
                <a:sym typeface="Consolas"/>
              </a:rPr>
              <a:t>time salloc -n 4 -N 1 mpirun ./q1d</a:t>
            </a:r>
            <a:endParaRPr b="1">
              <a:highlight>
                <a:srgbClr val="FFF2CC"/>
              </a:highlight>
              <a:latin typeface="Consolas"/>
              <a:ea typeface="Consolas"/>
              <a:cs typeface="Consolas"/>
              <a:sym typeface="Consolas"/>
            </a:endParaRPr>
          </a:p>
          <a:p>
            <a:pPr marL="0" lvl="0" indent="0" algn="l" rtl="0">
              <a:spcBef>
                <a:spcPts val="1200"/>
              </a:spcBef>
              <a:spcAft>
                <a:spcPts val="1200"/>
              </a:spcAft>
              <a:buNone/>
            </a:pPr>
            <a:r>
              <a:rPr lang="en" b="1">
                <a:highlight>
                  <a:srgbClr val="FFF2CC"/>
                </a:highlight>
                <a:latin typeface="Consolas"/>
                <a:ea typeface="Consolas"/>
                <a:cs typeface="Consolas"/>
                <a:sym typeface="Consolas"/>
              </a:rPr>
              <a:t>time salloc -n 4 -N 1 mpirun ./q1c</a:t>
            </a:r>
            <a:endParaRPr b="1">
              <a:highlight>
                <a:srgbClr val="FFF2CC"/>
              </a:highlight>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does this question matter?</a:t>
            </a:r>
            <a:endParaRPr/>
          </a:p>
        </p:txBody>
      </p:sp>
      <p:sp>
        <p:nvSpPr>
          <p:cNvPr id="213" name="Google Shape;213;p3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Logical ring (or generalized more to Cartesian grid) layouts are useful for many problems (simulations, array ops, etc)</a:t>
            </a:r>
            <a:endParaRPr dirty="0"/>
          </a:p>
          <a:p>
            <a:pPr marL="457200" lvl="0" indent="-342900" algn="l" rtl="0">
              <a:spcBef>
                <a:spcPts val="1000"/>
              </a:spcBef>
              <a:spcAft>
                <a:spcPts val="1000"/>
              </a:spcAft>
              <a:buSzPts val="1800"/>
              <a:buChar char="●"/>
            </a:pPr>
            <a:r>
              <a:rPr lang="en" dirty="0"/>
              <a:t>Looks like a pipeline: but also comes with synchro issues since it’s not just unidirectional</a:t>
            </a:r>
            <a:endParaRPr dirty="0"/>
          </a:p>
        </p:txBody>
      </p:sp>
      <p:pic>
        <p:nvPicPr>
          <p:cNvPr id="214" name="Google Shape;214;p35"/>
          <p:cNvPicPr preferRelativeResize="0"/>
          <p:nvPr/>
        </p:nvPicPr>
        <p:blipFill>
          <a:blip r:embed="rId3">
            <a:alphaModFix/>
          </a:blip>
          <a:stretch>
            <a:fillRect/>
          </a:stretch>
        </p:blipFill>
        <p:spPr>
          <a:xfrm>
            <a:off x="2340988" y="2908875"/>
            <a:ext cx="4462025" cy="2117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6"/>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Q2</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Q2: Prefix Sums</a:t>
            </a:r>
            <a:endParaRPr/>
          </a:p>
        </p:txBody>
      </p:sp>
      <p:sp>
        <p:nvSpPr>
          <p:cNvPr id="225" name="Google Shape;225;p37"/>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Each element in the prefix sum output is the </a:t>
            </a:r>
            <a:r>
              <a:rPr lang="en" b="1"/>
              <a:t>running total</a:t>
            </a:r>
            <a:r>
              <a:rPr lang="en"/>
              <a:t> of all </a:t>
            </a:r>
            <a:r>
              <a:rPr lang="en" b="1"/>
              <a:t>input numbers</a:t>
            </a:r>
            <a:r>
              <a:rPr lang="en"/>
              <a:t> up to that index.</a:t>
            </a:r>
            <a:endParaRPr/>
          </a:p>
          <a:p>
            <a:pPr marL="457200" lvl="0" indent="-342900" algn="l" rtl="0">
              <a:spcBef>
                <a:spcPts val="0"/>
              </a:spcBef>
              <a:spcAft>
                <a:spcPts val="0"/>
              </a:spcAft>
              <a:buSzPts val="1800"/>
              <a:buChar char="●"/>
            </a:pPr>
            <a:r>
              <a:rPr lang="en"/>
              <a:t>E.g. </a:t>
            </a:r>
            <a:r>
              <a:rPr lang="en" b="1"/>
              <a:t>6 = 1 + 2 + 3</a:t>
            </a:r>
            <a:endParaRPr b="1"/>
          </a:p>
          <a:p>
            <a:pPr marL="457200" lvl="0" indent="-342900" algn="l" rtl="0">
              <a:spcBef>
                <a:spcPts val="0"/>
              </a:spcBef>
              <a:spcAft>
                <a:spcPts val="0"/>
              </a:spcAft>
              <a:buClr>
                <a:srgbClr val="0B5394"/>
              </a:buClr>
              <a:buSzPts val="1800"/>
              <a:buChar char="●"/>
            </a:pPr>
            <a:r>
              <a:rPr lang="en">
                <a:solidFill>
                  <a:srgbClr val="0B5394"/>
                </a:solidFill>
              </a:rPr>
              <a:t>How can we design a </a:t>
            </a:r>
            <a:r>
              <a:rPr lang="en" b="1">
                <a:solidFill>
                  <a:srgbClr val="0B5394"/>
                </a:solidFill>
              </a:rPr>
              <a:t>pipelined MPI</a:t>
            </a:r>
            <a:r>
              <a:rPr lang="en">
                <a:solidFill>
                  <a:srgbClr val="0B5394"/>
                </a:solidFill>
              </a:rPr>
              <a:t> program to do this?</a:t>
            </a:r>
            <a:endParaRPr>
              <a:solidFill>
                <a:srgbClr val="0B5394"/>
              </a:solidFill>
            </a:endParaRPr>
          </a:p>
        </p:txBody>
      </p:sp>
      <p:pic>
        <p:nvPicPr>
          <p:cNvPr id="226" name="Google Shape;226;p37"/>
          <p:cNvPicPr preferRelativeResize="0"/>
          <p:nvPr/>
        </p:nvPicPr>
        <p:blipFill>
          <a:blip r:embed="rId3">
            <a:alphaModFix/>
          </a:blip>
          <a:stretch>
            <a:fillRect/>
          </a:stretch>
        </p:blipFill>
        <p:spPr>
          <a:xfrm>
            <a:off x="161925" y="2739338"/>
            <a:ext cx="8820150" cy="2276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Q2: Prefix Sums</a:t>
            </a:r>
            <a:endParaRPr/>
          </a:p>
        </p:txBody>
      </p:sp>
      <p:sp>
        <p:nvSpPr>
          <p:cNvPr id="232" name="Google Shape;232;p38"/>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0B5394"/>
              </a:buClr>
              <a:buSzPts val="1800"/>
              <a:buChar char="●"/>
            </a:pPr>
            <a:r>
              <a:rPr lang="en">
                <a:solidFill>
                  <a:srgbClr val="0B5394"/>
                </a:solidFill>
              </a:rPr>
              <a:t>How can we design a </a:t>
            </a:r>
            <a:r>
              <a:rPr lang="en" b="1">
                <a:solidFill>
                  <a:srgbClr val="0B5394"/>
                </a:solidFill>
              </a:rPr>
              <a:t>pipelined MPI</a:t>
            </a:r>
            <a:r>
              <a:rPr lang="en">
                <a:solidFill>
                  <a:srgbClr val="0B5394"/>
                </a:solidFill>
              </a:rPr>
              <a:t> program to do this?</a:t>
            </a:r>
            <a:endParaRPr>
              <a:solidFill>
                <a:schemeClr val="accent5"/>
              </a:solidFill>
            </a:endParaRPr>
          </a:p>
        </p:txBody>
      </p:sp>
      <p:pic>
        <p:nvPicPr>
          <p:cNvPr id="233" name="Google Shape;233;p38"/>
          <p:cNvPicPr preferRelativeResize="0"/>
          <p:nvPr/>
        </p:nvPicPr>
        <p:blipFill rotWithShape="1">
          <a:blip r:embed="rId3">
            <a:alphaModFix/>
          </a:blip>
          <a:srcRect b="48162"/>
          <a:stretch/>
        </p:blipFill>
        <p:spPr>
          <a:xfrm>
            <a:off x="876113" y="2883075"/>
            <a:ext cx="2467674" cy="330150"/>
          </a:xfrm>
          <a:prstGeom prst="rect">
            <a:avLst/>
          </a:prstGeom>
          <a:noFill/>
          <a:ln>
            <a:noFill/>
          </a:ln>
        </p:spPr>
      </p:pic>
      <p:sp>
        <p:nvSpPr>
          <p:cNvPr id="234" name="Google Shape;234;p38"/>
          <p:cNvSpPr/>
          <p:nvPr/>
        </p:nvSpPr>
        <p:spPr>
          <a:xfrm>
            <a:off x="1744575"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1</a:t>
            </a:r>
            <a:endParaRPr>
              <a:latin typeface="Open Sans"/>
              <a:ea typeface="Open Sans"/>
              <a:cs typeface="Open Sans"/>
              <a:sym typeface="Open Sans"/>
            </a:endParaRPr>
          </a:p>
        </p:txBody>
      </p:sp>
      <p:sp>
        <p:nvSpPr>
          <p:cNvPr id="235" name="Google Shape;235;p38"/>
          <p:cNvSpPr/>
          <p:nvPr/>
        </p:nvSpPr>
        <p:spPr>
          <a:xfrm>
            <a:off x="3522000"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2</a:t>
            </a:r>
            <a:endParaRPr>
              <a:latin typeface="Open Sans"/>
              <a:ea typeface="Open Sans"/>
              <a:cs typeface="Open Sans"/>
              <a:sym typeface="Open Sans"/>
            </a:endParaRPr>
          </a:p>
        </p:txBody>
      </p:sp>
      <p:sp>
        <p:nvSpPr>
          <p:cNvPr id="236" name="Google Shape;236;p38"/>
          <p:cNvSpPr/>
          <p:nvPr/>
        </p:nvSpPr>
        <p:spPr>
          <a:xfrm>
            <a:off x="7201375"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N</a:t>
            </a:r>
            <a:endParaRPr>
              <a:latin typeface="Open Sans"/>
              <a:ea typeface="Open Sans"/>
              <a:cs typeface="Open Sans"/>
              <a:sym typeface="Open Sans"/>
            </a:endParaRPr>
          </a:p>
        </p:txBody>
      </p:sp>
      <p:sp>
        <p:nvSpPr>
          <p:cNvPr id="237" name="Google Shape;237;p38"/>
          <p:cNvSpPr/>
          <p:nvPr/>
        </p:nvSpPr>
        <p:spPr>
          <a:xfrm>
            <a:off x="5361688" y="3860513"/>
            <a:ext cx="1066500" cy="3981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a:t>
            </a:r>
            <a:endParaRPr>
              <a:latin typeface="Open Sans"/>
              <a:ea typeface="Open Sans"/>
              <a:cs typeface="Open Sans"/>
              <a:sym typeface="Open Sans"/>
            </a:endParaRPr>
          </a:p>
        </p:txBody>
      </p:sp>
      <p:cxnSp>
        <p:nvCxnSpPr>
          <p:cNvPr id="238" name="Google Shape;238;p38"/>
          <p:cNvCxnSpPr/>
          <p:nvPr/>
        </p:nvCxnSpPr>
        <p:spPr>
          <a:xfrm>
            <a:off x="3444125" y="3342550"/>
            <a:ext cx="1185000" cy="0"/>
          </a:xfrm>
          <a:prstGeom prst="straightConnector1">
            <a:avLst/>
          </a:prstGeom>
          <a:noFill/>
          <a:ln w="9525" cap="flat" cmpd="sng">
            <a:solidFill>
              <a:srgbClr val="666666"/>
            </a:solidFill>
            <a:prstDash val="solid"/>
            <a:round/>
            <a:headEnd type="none" w="med" len="med"/>
            <a:tailEnd type="triangle" w="med" len="med"/>
          </a:ln>
        </p:spPr>
      </p:cxnSp>
      <p:cxnSp>
        <p:nvCxnSpPr>
          <p:cNvPr id="239" name="Google Shape;239;p38"/>
          <p:cNvCxnSpPr/>
          <p:nvPr/>
        </p:nvCxnSpPr>
        <p:spPr>
          <a:xfrm>
            <a:off x="3444125" y="3048150"/>
            <a:ext cx="4354800" cy="0"/>
          </a:xfrm>
          <a:prstGeom prst="straightConnector1">
            <a:avLst/>
          </a:prstGeom>
          <a:noFill/>
          <a:ln w="9525" cap="flat" cmpd="sng">
            <a:solidFill>
              <a:srgbClr val="666666"/>
            </a:solidFill>
            <a:prstDash val="solid"/>
            <a:round/>
            <a:headEnd type="none" w="med" len="med"/>
            <a:tailEnd type="triangle" w="med" len="med"/>
          </a:ln>
        </p:spPr>
      </p:cxnSp>
      <p:cxnSp>
        <p:nvCxnSpPr>
          <p:cNvPr id="240" name="Google Shape;240;p38"/>
          <p:cNvCxnSpPr/>
          <p:nvPr/>
        </p:nvCxnSpPr>
        <p:spPr>
          <a:xfrm>
            <a:off x="3444125" y="3188399"/>
            <a:ext cx="3011700" cy="0"/>
          </a:xfrm>
          <a:prstGeom prst="straightConnector1">
            <a:avLst/>
          </a:prstGeom>
          <a:noFill/>
          <a:ln w="9525" cap="flat" cmpd="sng">
            <a:solidFill>
              <a:srgbClr val="666666"/>
            </a:solidFill>
            <a:prstDash val="solid"/>
            <a:round/>
            <a:headEnd type="none" w="med" len="med"/>
            <a:tailEnd type="triangle" w="med" len="med"/>
          </a:ln>
        </p:spPr>
      </p:cxnSp>
      <p:sp>
        <p:nvSpPr>
          <p:cNvPr id="241" name="Google Shape;241;p38"/>
          <p:cNvSpPr/>
          <p:nvPr/>
        </p:nvSpPr>
        <p:spPr>
          <a:xfrm>
            <a:off x="1744575"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1</a:t>
            </a:r>
            <a:endParaRPr>
              <a:latin typeface="Open Sans"/>
              <a:ea typeface="Open Sans"/>
              <a:cs typeface="Open Sans"/>
              <a:sym typeface="Open Sans"/>
            </a:endParaRPr>
          </a:p>
        </p:txBody>
      </p:sp>
      <p:sp>
        <p:nvSpPr>
          <p:cNvPr id="242" name="Google Shape;242;p38"/>
          <p:cNvSpPr/>
          <p:nvPr/>
        </p:nvSpPr>
        <p:spPr>
          <a:xfrm>
            <a:off x="3522000"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2</a:t>
            </a:r>
            <a:endParaRPr>
              <a:latin typeface="Open Sans"/>
              <a:ea typeface="Open Sans"/>
              <a:cs typeface="Open Sans"/>
              <a:sym typeface="Open Sans"/>
            </a:endParaRPr>
          </a:p>
        </p:txBody>
      </p:sp>
      <p:sp>
        <p:nvSpPr>
          <p:cNvPr id="243" name="Google Shape;243;p38"/>
          <p:cNvSpPr/>
          <p:nvPr/>
        </p:nvSpPr>
        <p:spPr>
          <a:xfrm>
            <a:off x="7201375"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N</a:t>
            </a:r>
            <a:endParaRPr>
              <a:latin typeface="Open Sans"/>
              <a:ea typeface="Open Sans"/>
              <a:cs typeface="Open Sans"/>
              <a:sym typeface="Open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Q2: Prefix Sums</a:t>
            </a:r>
            <a:endParaRPr/>
          </a:p>
        </p:txBody>
      </p:sp>
      <p:sp>
        <p:nvSpPr>
          <p:cNvPr id="249" name="Google Shape;249;p3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0B5394"/>
              </a:buClr>
              <a:buSzPts val="1800"/>
              <a:buChar char="●"/>
            </a:pPr>
            <a:r>
              <a:rPr lang="en">
                <a:solidFill>
                  <a:srgbClr val="0B5394"/>
                </a:solidFill>
              </a:rPr>
              <a:t>How can we design a </a:t>
            </a:r>
            <a:r>
              <a:rPr lang="en" b="1">
                <a:solidFill>
                  <a:srgbClr val="0B5394"/>
                </a:solidFill>
              </a:rPr>
              <a:t>pipelined MPI</a:t>
            </a:r>
            <a:r>
              <a:rPr lang="en">
                <a:solidFill>
                  <a:srgbClr val="0B5394"/>
                </a:solidFill>
              </a:rPr>
              <a:t> program to do this?</a:t>
            </a:r>
            <a:endParaRPr>
              <a:solidFill>
                <a:schemeClr val="accent5"/>
              </a:solidFill>
            </a:endParaRPr>
          </a:p>
          <a:p>
            <a:pPr marL="457200" lvl="0" indent="-342900" algn="l" rtl="0">
              <a:spcBef>
                <a:spcPts val="0"/>
              </a:spcBef>
              <a:spcAft>
                <a:spcPts val="0"/>
              </a:spcAft>
              <a:buClr>
                <a:schemeClr val="accent5"/>
              </a:buClr>
              <a:buSzPts val="1800"/>
              <a:buChar char="●"/>
            </a:pPr>
            <a:r>
              <a:rPr lang="en">
                <a:solidFill>
                  <a:schemeClr val="accent5"/>
                </a:solidFill>
              </a:rPr>
              <a:t>Each rank gets the prefix sums so far from prev rank and adds its own number to produce the next sum </a:t>
            </a:r>
            <a:r>
              <a:rPr lang="en" b="1">
                <a:solidFill>
                  <a:schemeClr val="accent5"/>
                </a:solidFill>
              </a:rPr>
              <a:t>(recv → add → send)</a:t>
            </a:r>
            <a:endParaRPr b="1">
              <a:solidFill>
                <a:schemeClr val="accent5"/>
              </a:solidFill>
            </a:endParaRPr>
          </a:p>
        </p:txBody>
      </p:sp>
      <p:sp>
        <p:nvSpPr>
          <p:cNvPr id="250" name="Google Shape;250;p39"/>
          <p:cNvSpPr/>
          <p:nvPr/>
        </p:nvSpPr>
        <p:spPr>
          <a:xfrm>
            <a:off x="1744575"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1</a:t>
            </a:r>
            <a:endParaRPr>
              <a:latin typeface="Open Sans"/>
              <a:ea typeface="Open Sans"/>
              <a:cs typeface="Open Sans"/>
              <a:sym typeface="Open Sans"/>
            </a:endParaRPr>
          </a:p>
        </p:txBody>
      </p:sp>
      <p:sp>
        <p:nvSpPr>
          <p:cNvPr id="251" name="Google Shape;251;p39"/>
          <p:cNvSpPr/>
          <p:nvPr/>
        </p:nvSpPr>
        <p:spPr>
          <a:xfrm>
            <a:off x="3522000"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2</a:t>
            </a:r>
            <a:endParaRPr>
              <a:latin typeface="Open Sans"/>
              <a:ea typeface="Open Sans"/>
              <a:cs typeface="Open Sans"/>
              <a:sym typeface="Open Sans"/>
            </a:endParaRPr>
          </a:p>
        </p:txBody>
      </p:sp>
      <p:sp>
        <p:nvSpPr>
          <p:cNvPr id="252" name="Google Shape;252;p39"/>
          <p:cNvSpPr/>
          <p:nvPr/>
        </p:nvSpPr>
        <p:spPr>
          <a:xfrm>
            <a:off x="7201375"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N</a:t>
            </a:r>
            <a:endParaRPr>
              <a:latin typeface="Open Sans"/>
              <a:ea typeface="Open Sans"/>
              <a:cs typeface="Open Sans"/>
              <a:sym typeface="Open Sans"/>
            </a:endParaRPr>
          </a:p>
        </p:txBody>
      </p:sp>
      <p:sp>
        <p:nvSpPr>
          <p:cNvPr id="253" name="Google Shape;253;p39"/>
          <p:cNvSpPr/>
          <p:nvPr/>
        </p:nvSpPr>
        <p:spPr>
          <a:xfrm>
            <a:off x="5361688" y="3860513"/>
            <a:ext cx="1066500" cy="3981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a:t>
            </a:r>
            <a:endParaRPr>
              <a:latin typeface="Open Sans"/>
              <a:ea typeface="Open Sans"/>
              <a:cs typeface="Open Sans"/>
              <a:sym typeface="Open Sans"/>
            </a:endParaRPr>
          </a:p>
        </p:txBody>
      </p:sp>
      <p:sp>
        <p:nvSpPr>
          <p:cNvPr id="254" name="Google Shape;254;p39"/>
          <p:cNvSpPr/>
          <p:nvPr/>
        </p:nvSpPr>
        <p:spPr>
          <a:xfrm>
            <a:off x="1744575"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1</a:t>
            </a:r>
            <a:endParaRPr>
              <a:latin typeface="Open Sans"/>
              <a:ea typeface="Open Sans"/>
              <a:cs typeface="Open Sans"/>
              <a:sym typeface="Open Sans"/>
            </a:endParaRPr>
          </a:p>
        </p:txBody>
      </p:sp>
      <p:sp>
        <p:nvSpPr>
          <p:cNvPr id="255" name="Google Shape;255;p39"/>
          <p:cNvSpPr/>
          <p:nvPr/>
        </p:nvSpPr>
        <p:spPr>
          <a:xfrm>
            <a:off x="3522000"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2</a:t>
            </a:r>
            <a:endParaRPr>
              <a:latin typeface="Open Sans"/>
              <a:ea typeface="Open Sans"/>
              <a:cs typeface="Open Sans"/>
              <a:sym typeface="Open Sans"/>
            </a:endParaRPr>
          </a:p>
        </p:txBody>
      </p:sp>
      <p:sp>
        <p:nvSpPr>
          <p:cNvPr id="256" name="Google Shape;256;p39"/>
          <p:cNvSpPr/>
          <p:nvPr/>
        </p:nvSpPr>
        <p:spPr>
          <a:xfrm>
            <a:off x="7201375"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N</a:t>
            </a:r>
            <a:endParaRPr>
              <a:latin typeface="Open Sans"/>
              <a:ea typeface="Open Sans"/>
              <a:cs typeface="Open Sans"/>
              <a:sym typeface="Open Sans"/>
            </a:endParaRPr>
          </a:p>
        </p:txBody>
      </p:sp>
      <p:pic>
        <p:nvPicPr>
          <p:cNvPr id="257" name="Google Shape;257;p39"/>
          <p:cNvPicPr preferRelativeResize="0"/>
          <p:nvPr/>
        </p:nvPicPr>
        <p:blipFill rotWithShape="1">
          <a:blip r:embed="rId3">
            <a:alphaModFix/>
          </a:blip>
          <a:srcRect l="38192" t="48870" r="53510" b="16427"/>
          <a:stretch/>
        </p:blipFill>
        <p:spPr>
          <a:xfrm>
            <a:off x="2962787" y="2979625"/>
            <a:ext cx="438199" cy="473100"/>
          </a:xfrm>
          <a:prstGeom prst="rect">
            <a:avLst/>
          </a:prstGeom>
          <a:noFill/>
          <a:ln>
            <a:noFill/>
          </a:ln>
        </p:spPr>
      </p:pic>
      <p:pic>
        <p:nvPicPr>
          <p:cNvPr id="258" name="Google Shape;258;p39"/>
          <p:cNvPicPr preferRelativeResize="0"/>
          <p:nvPr/>
        </p:nvPicPr>
        <p:blipFill rotWithShape="1">
          <a:blip r:embed="rId3">
            <a:alphaModFix/>
          </a:blip>
          <a:srcRect l="38191" t="48870" r="45719" b="16427"/>
          <a:stretch/>
        </p:blipFill>
        <p:spPr>
          <a:xfrm>
            <a:off x="4535063" y="2979625"/>
            <a:ext cx="849774" cy="473100"/>
          </a:xfrm>
          <a:prstGeom prst="rect">
            <a:avLst/>
          </a:prstGeom>
          <a:noFill/>
          <a:ln>
            <a:noFill/>
          </a:ln>
        </p:spPr>
      </p:pic>
      <p:pic>
        <p:nvPicPr>
          <p:cNvPr id="259" name="Google Shape;259;p39"/>
          <p:cNvPicPr preferRelativeResize="0"/>
          <p:nvPr/>
        </p:nvPicPr>
        <p:blipFill rotWithShape="1">
          <a:blip r:embed="rId3">
            <a:alphaModFix/>
          </a:blip>
          <a:srcRect l="38192" t="48870" r="11261" b="16427"/>
          <a:stretch/>
        </p:blipFill>
        <p:spPr>
          <a:xfrm>
            <a:off x="5963900" y="3216725"/>
            <a:ext cx="1331824" cy="236000"/>
          </a:xfrm>
          <a:prstGeom prst="rect">
            <a:avLst/>
          </a:prstGeom>
          <a:noFill/>
          <a:ln>
            <a:noFill/>
          </a:ln>
        </p:spPr>
      </p:pic>
      <p:cxnSp>
        <p:nvCxnSpPr>
          <p:cNvPr id="260" name="Google Shape;260;p39"/>
          <p:cNvCxnSpPr>
            <a:stCxn id="250" idx="3"/>
            <a:endCxn id="251" idx="1"/>
          </p:cNvCxnSpPr>
          <p:nvPr/>
        </p:nvCxnSpPr>
        <p:spPr>
          <a:xfrm>
            <a:off x="2811075" y="4059563"/>
            <a:ext cx="711000" cy="0"/>
          </a:xfrm>
          <a:prstGeom prst="straightConnector1">
            <a:avLst/>
          </a:prstGeom>
          <a:noFill/>
          <a:ln w="9525" cap="flat" cmpd="sng">
            <a:solidFill>
              <a:schemeClr val="dk2"/>
            </a:solidFill>
            <a:prstDash val="solid"/>
            <a:round/>
            <a:headEnd type="none" w="med" len="med"/>
            <a:tailEnd type="triangle" w="med" len="med"/>
          </a:ln>
        </p:spPr>
      </p:cxnSp>
      <p:cxnSp>
        <p:nvCxnSpPr>
          <p:cNvPr id="261" name="Google Shape;261;p39"/>
          <p:cNvCxnSpPr>
            <a:stCxn id="251" idx="3"/>
            <a:endCxn id="253" idx="1"/>
          </p:cNvCxnSpPr>
          <p:nvPr/>
        </p:nvCxnSpPr>
        <p:spPr>
          <a:xfrm>
            <a:off x="4588500" y="4059563"/>
            <a:ext cx="773100" cy="0"/>
          </a:xfrm>
          <a:prstGeom prst="straightConnector1">
            <a:avLst/>
          </a:prstGeom>
          <a:noFill/>
          <a:ln w="9525" cap="flat" cmpd="sng">
            <a:solidFill>
              <a:schemeClr val="dk2"/>
            </a:solidFill>
            <a:prstDash val="solid"/>
            <a:round/>
            <a:headEnd type="none" w="med" len="med"/>
            <a:tailEnd type="triangle" w="med" len="med"/>
          </a:ln>
        </p:spPr>
      </p:cxnSp>
      <p:cxnSp>
        <p:nvCxnSpPr>
          <p:cNvPr id="262" name="Google Shape;262;p39"/>
          <p:cNvCxnSpPr/>
          <p:nvPr/>
        </p:nvCxnSpPr>
        <p:spPr>
          <a:xfrm>
            <a:off x="6428200" y="4059563"/>
            <a:ext cx="7731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Let's try it!</a:t>
            </a:r>
            <a:endParaRPr/>
          </a:p>
        </p:txBody>
      </p:sp>
      <p:sp>
        <p:nvSpPr>
          <p:cNvPr id="268" name="Google Shape;268;p40"/>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highlight>
                  <a:srgbClr val="FFF2CC"/>
                </a:highlight>
                <a:latin typeface="Consolas"/>
                <a:ea typeface="Consolas"/>
                <a:cs typeface="Consolas"/>
                <a:sym typeface="Consolas"/>
              </a:rPr>
              <a:t>vim q2.c</a:t>
            </a:r>
            <a:endParaRPr b="1">
              <a:highlight>
                <a:srgbClr val="FFF2CC"/>
              </a:highlight>
              <a:latin typeface="Consolas"/>
              <a:ea typeface="Consolas"/>
              <a:cs typeface="Consolas"/>
              <a:sym typeface="Consolas"/>
            </a:endParaRPr>
          </a:p>
          <a:p>
            <a:pPr marL="0" lvl="0" indent="0" algn="l" rtl="0">
              <a:spcBef>
                <a:spcPts val="1200"/>
              </a:spcBef>
              <a:spcAft>
                <a:spcPts val="0"/>
              </a:spcAft>
              <a:buNone/>
            </a:pPr>
            <a:r>
              <a:rPr lang="en" b="1">
                <a:highlight>
                  <a:srgbClr val="FFF2CC"/>
                </a:highlight>
                <a:latin typeface="Consolas"/>
                <a:ea typeface="Consolas"/>
                <a:cs typeface="Consolas"/>
                <a:sym typeface="Consolas"/>
              </a:rPr>
              <a:t>salloc -n 4 -N 1 mpirun ./q2_4</a:t>
            </a:r>
            <a:endParaRPr b="1">
              <a:highlight>
                <a:srgbClr val="FFF2CC"/>
              </a:highlight>
              <a:latin typeface="Consolas"/>
              <a:ea typeface="Consolas"/>
              <a:cs typeface="Consolas"/>
              <a:sym typeface="Consolas"/>
            </a:endParaRPr>
          </a:p>
          <a:p>
            <a:pPr marL="0" lvl="0" indent="0" algn="l" rtl="0">
              <a:spcBef>
                <a:spcPts val="1200"/>
              </a:spcBef>
              <a:spcAft>
                <a:spcPts val="1200"/>
              </a:spcAft>
              <a:buNone/>
            </a:pPr>
            <a:r>
              <a:rPr lang="en" b="1">
                <a:highlight>
                  <a:srgbClr val="FFF2CC"/>
                </a:highlight>
                <a:latin typeface="Consolas"/>
                <a:ea typeface="Consolas"/>
                <a:cs typeface="Consolas"/>
                <a:sym typeface="Consolas"/>
              </a:rPr>
              <a:t>salloc -n 200 -N 1 --overcommit mpirun ./q2</a:t>
            </a:r>
            <a:endParaRPr b="1">
              <a:highlight>
                <a:srgbClr val="FFF2CC"/>
              </a:highlight>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4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Q2: Prefix Sums</a:t>
            </a:r>
            <a:endParaRPr/>
          </a:p>
        </p:txBody>
      </p:sp>
      <p:sp>
        <p:nvSpPr>
          <p:cNvPr id="274" name="Google Shape;274;p41"/>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rgbClr val="0B5394"/>
                </a:solidFill>
              </a:rPr>
              <a:t>What is the maximum theoretical speedup if we have to process an infinite number of size N arrays?</a:t>
            </a:r>
            <a:endParaRPr>
              <a:solidFill>
                <a:schemeClr val="accent5"/>
              </a:solidFill>
            </a:endParaRPr>
          </a:p>
        </p:txBody>
      </p:sp>
      <p:sp>
        <p:nvSpPr>
          <p:cNvPr id="275" name="Google Shape;275;p41"/>
          <p:cNvSpPr/>
          <p:nvPr/>
        </p:nvSpPr>
        <p:spPr>
          <a:xfrm>
            <a:off x="1744575"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1</a:t>
            </a:r>
            <a:endParaRPr>
              <a:latin typeface="Open Sans"/>
              <a:ea typeface="Open Sans"/>
              <a:cs typeface="Open Sans"/>
              <a:sym typeface="Open Sans"/>
            </a:endParaRPr>
          </a:p>
        </p:txBody>
      </p:sp>
      <p:sp>
        <p:nvSpPr>
          <p:cNvPr id="276" name="Google Shape;276;p41"/>
          <p:cNvSpPr/>
          <p:nvPr/>
        </p:nvSpPr>
        <p:spPr>
          <a:xfrm>
            <a:off x="3522000"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2</a:t>
            </a:r>
            <a:endParaRPr>
              <a:latin typeface="Open Sans"/>
              <a:ea typeface="Open Sans"/>
              <a:cs typeface="Open Sans"/>
              <a:sym typeface="Open Sans"/>
            </a:endParaRPr>
          </a:p>
        </p:txBody>
      </p:sp>
      <p:sp>
        <p:nvSpPr>
          <p:cNvPr id="277" name="Google Shape;277;p41"/>
          <p:cNvSpPr/>
          <p:nvPr/>
        </p:nvSpPr>
        <p:spPr>
          <a:xfrm>
            <a:off x="7201375"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N</a:t>
            </a:r>
            <a:endParaRPr>
              <a:latin typeface="Open Sans"/>
              <a:ea typeface="Open Sans"/>
              <a:cs typeface="Open Sans"/>
              <a:sym typeface="Open Sans"/>
            </a:endParaRPr>
          </a:p>
        </p:txBody>
      </p:sp>
      <p:sp>
        <p:nvSpPr>
          <p:cNvPr id="278" name="Google Shape;278;p41"/>
          <p:cNvSpPr/>
          <p:nvPr/>
        </p:nvSpPr>
        <p:spPr>
          <a:xfrm>
            <a:off x="5361688" y="3860513"/>
            <a:ext cx="1066500" cy="3981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a:t>
            </a:r>
            <a:endParaRPr>
              <a:latin typeface="Open Sans"/>
              <a:ea typeface="Open Sans"/>
              <a:cs typeface="Open Sans"/>
              <a:sym typeface="Open Sans"/>
            </a:endParaRPr>
          </a:p>
        </p:txBody>
      </p:sp>
      <p:sp>
        <p:nvSpPr>
          <p:cNvPr id="279" name="Google Shape;279;p41"/>
          <p:cNvSpPr/>
          <p:nvPr/>
        </p:nvSpPr>
        <p:spPr>
          <a:xfrm>
            <a:off x="1744575"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1</a:t>
            </a:r>
            <a:endParaRPr>
              <a:latin typeface="Open Sans"/>
              <a:ea typeface="Open Sans"/>
              <a:cs typeface="Open Sans"/>
              <a:sym typeface="Open Sans"/>
            </a:endParaRPr>
          </a:p>
        </p:txBody>
      </p:sp>
      <p:sp>
        <p:nvSpPr>
          <p:cNvPr id="280" name="Google Shape;280;p41"/>
          <p:cNvSpPr/>
          <p:nvPr/>
        </p:nvSpPr>
        <p:spPr>
          <a:xfrm>
            <a:off x="3522000"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2</a:t>
            </a:r>
            <a:endParaRPr>
              <a:latin typeface="Open Sans"/>
              <a:ea typeface="Open Sans"/>
              <a:cs typeface="Open Sans"/>
              <a:sym typeface="Open Sans"/>
            </a:endParaRPr>
          </a:p>
        </p:txBody>
      </p:sp>
      <p:sp>
        <p:nvSpPr>
          <p:cNvPr id="281" name="Google Shape;281;p41"/>
          <p:cNvSpPr/>
          <p:nvPr/>
        </p:nvSpPr>
        <p:spPr>
          <a:xfrm>
            <a:off x="7201375"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N</a:t>
            </a:r>
            <a:endParaRPr>
              <a:latin typeface="Open Sans"/>
              <a:ea typeface="Open Sans"/>
              <a:cs typeface="Open Sans"/>
              <a:sym typeface="Open Sans"/>
            </a:endParaRPr>
          </a:p>
        </p:txBody>
      </p:sp>
      <p:pic>
        <p:nvPicPr>
          <p:cNvPr id="282" name="Google Shape;282;p41"/>
          <p:cNvPicPr preferRelativeResize="0"/>
          <p:nvPr/>
        </p:nvPicPr>
        <p:blipFill rotWithShape="1">
          <a:blip r:embed="rId3">
            <a:alphaModFix/>
          </a:blip>
          <a:srcRect l="38192" t="48870" r="53510" b="16427"/>
          <a:stretch/>
        </p:blipFill>
        <p:spPr>
          <a:xfrm>
            <a:off x="2962787" y="2979625"/>
            <a:ext cx="438199" cy="473100"/>
          </a:xfrm>
          <a:prstGeom prst="rect">
            <a:avLst/>
          </a:prstGeom>
          <a:noFill/>
          <a:ln>
            <a:noFill/>
          </a:ln>
        </p:spPr>
      </p:pic>
      <p:pic>
        <p:nvPicPr>
          <p:cNvPr id="283" name="Google Shape;283;p41"/>
          <p:cNvPicPr preferRelativeResize="0"/>
          <p:nvPr/>
        </p:nvPicPr>
        <p:blipFill rotWithShape="1">
          <a:blip r:embed="rId3">
            <a:alphaModFix/>
          </a:blip>
          <a:srcRect l="38191" t="48870" r="45719" b="16427"/>
          <a:stretch/>
        </p:blipFill>
        <p:spPr>
          <a:xfrm>
            <a:off x="4535063" y="2979625"/>
            <a:ext cx="849774" cy="473100"/>
          </a:xfrm>
          <a:prstGeom prst="rect">
            <a:avLst/>
          </a:prstGeom>
          <a:noFill/>
          <a:ln>
            <a:noFill/>
          </a:ln>
        </p:spPr>
      </p:pic>
      <p:pic>
        <p:nvPicPr>
          <p:cNvPr id="284" name="Google Shape;284;p41"/>
          <p:cNvPicPr preferRelativeResize="0"/>
          <p:nvPr/>
        </p:nvPicPr>
        <p:blipFill rotWithShape="1">
          <a:blip r:embed="rId3">
            <a:alphaModFix/>
          </a:blip>
          <a:srcRect l="38192" t="48870" r="11261" b="16427"/>
          <a:stretch/>
        </p:blipFill>
        <p:spPr>
          <a:xfrm>
            <a:off x="5963900" y="3216725"/>
            <a:ext cx="1331824" cy="236000"/>
          </a:xfrm>
          <a:prstGeom prst="rect">
            <a:avLst/>
          </a:prstGeom>
          <a:noFill/>
          <a:ln>
            <a:noFill/>
          </a:ln>
        </p:spPr>
      </p:pic>
      <p:cxnSp>
        <p:nvCxnSpPr>
          <p:cNvPr id="285" name="Google Shape;285;p41"/>
          <p:cNvCxnSpPr>
            <a:stCxn id="275" idx="3"/>
            <a:endCxn id="276" idx="1"/>
          </p:cNvCxnSpPr>
          <p:nvPr/>
        </p:nvCxnSpPr>
        <p:spPr>
          <a:xfrm>
            <a:off x="2811075" y="4059563"/>
            <a:ext cx="711000" cy="0"/>
          </a:xfrm>
          <a:prstGeom prst="straightConnector1">
            <a:avLst/>
          </a:prstGeom>
          <a:noFill/>
          <a:ln w="9525" cap="flat" cmpd="sng">
            <a:solidFill>
              <a:schemeClr val="dk2"/>
            </a:solidFill>
            <a:prstDash val="solid"/>
            <a:round/>
            <a:headEnd type="none" w="med" len="med"/>
            <a:tailEnd type="triangle" w="med" len="med"/>
          </a:ln>
        </p:spPr>
      </p:cxnSp>
      <p:cxnSp>
        <p:nvCxnSpPr>
          <p:cNvPr id="286" name="Google Shape;286;p41"/>
          <p:cNvCxnSpPr>
            <a:stCxn id="276" idx="3"/>
            <a:endCxn id="278" idx="1"/>
          </p:cNvCxnSpPr>
          <p:nvPr/>
        </p:nvCxnSpPr>
        <p:spPr>
          <a:xfrm>
            <a:off x="4588500" y="4059563"/>
            <a:ext cx="773100" cy="0"/>
          </a:xfrm>
          <a:prstGeom prst="straightConnector1">
            <a:avLst/>
          </a:prstGeom>
          <a:noFill/>
          <a:ln w="9525" cap="flat" cmpd="sng">
            <a:solidFill>
              <a:schemeClr val="dk2"/>
            </a:solidFill>
            <a:prstDash val="solid"/>
            <a:round/>
            <a:headEnd type="none" w="med" len="med"/>
            <a:tailEnd type="triangle" w="med" len="med"/>
          </a:ln>
        </p:spPr>
      </p:cxnSp>
      <p:cxnSp>
        <p:nvCxnSpPr>
          <p:cNvPr id="287" name="Google Shape;287;p41"/>
          <p:cNvCxnSpPr/>
          <p:nvPr/>
        </p:nvCxnSpPr>
        <p:spPr>
          <a:xfrm>
            <a:off x="6428200" y="4059563"/>
            <a:ext cx="773100" cy="0"/>
          </a:xfrm>
          <a:prstGeom prst="straightConnector1">
            <a:avLst/>
          </a:prstGeom>
          <a:noFill/>
          <a:ln w="9525" cap="flat" cmpd="sng">
            <a:solidFill>
              <a:schemeClr val="dk2"/>
            </a:solidFill>
            <a:prstDash val="solid"/>
            <a:round/>
            <a:headEnd type="none" w="med" len="med"/>
            <a:tailEnd type="triangle" w="med" len="med"/>
          </a:ln>
        </p:spPr>
      </p:cxnSp>
      <p:pic>
        <p:nvPicPr>
          <p:cNvPr id="288" name="Google Shape;288;p41"/>
          <p:cNvPicPr preferRelativeResize="0"/>
          <p:nvPr/>
        </p:nvPicPr>
        <p:blipFill>
          <a:blip r:embed="rId3">
            <a:alphaModFix/>
          </a:blip>
          <a:stretch>
            <a:fillRect/>
          </a:stretch>
        </p:blipFill>
        <p:spPr>
          <a:xfrm>
            <a:off x="3798325" y="1948261"/>
            <a:ext cx="3030775" cy="782225"/>
          </a:xfrm>
          <a:prstGeom prst="rect">
            <a:avLst/>
          </a:prstGeom>
          <a:noFill/>
          <a:ln>
            <a:noFill/>
          </a:ln>
        </p:spPr>
      </p:pic>
      <p:sp>
        <p:nvSpPr>
          <p:cNvPr id="289" name="Google Shape;289;p41"/>
          <p:cNvSpPr txBox="1"/>
          <p:nvPr/>
        </p:nvSpPr>
        <p:spPr>
          <a:xfrm>
            <a:off x="6961500" y="2054050"/>
            <a:ext cx="2182500" cy="66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100" b="1">
                <a:solidFill>
                  <a:schemeClr val="dk2"/>
                </a:solidFill>
                <a:latin typeface="Open Sans"/>
                <a:ea typeface="Open Sans"/>
                <a:cs typeface="Open Sans"/>
                <a:sym typeface="Open Sans"/>
              </a:rPr>
              <a:t>* ∞</a:t>
            </a:r>
            <a:endParaRPr sz="3100" b="1">
              <a:solidFill>
                <a:schemeClr val="dk2"/>
              </a:solidFill>
              <a:latin typeface="Open Sans"/>
              <a:ea typeface="Open Sans"/>
              <a:cs typeface="Open Sans"/>
              <a:sym typeface="Open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Q2: Prefix Sums</a:t>
            </a:r>
            <a:endParaRPr/>
          </a:p>
        </p:txBody>
      </p:sp>
      <p:sp>
        <p:nvSpPr>
          <p:cNvPr id="295" name="Google Shape;295;p42"/>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rgbClr val="0B5394"/>
                </a:solidFill>
              </a:rPr>
              <a:t>What is the maximum theoretical speedup if we have to process an infinite number of size N arrays?</a:t>
            </a:r>
            <a:endParaRPr>
              <a:solidFill>
                <a:srgbClr val="0B5394"/>
              </a:solidFill>
            </a:endParaRPr>
          </a:p>
          <a:p>
            <a:pPr marL="457200" lvl="0" indent="-342900" algn="l" rtl="0">
              <a:spcBef>
                <a:spcPts val="1200"/>
              </a:spcBef>
              <a:spcAft>
                <a:spcPts val="0"/>
              </a:spcAft>
              <a:buClr>
                <a:schemeClr val="accent5"/>
              </a:buClr>
              <a:buSzPts val="1800"/>
              <a:buChar char="●"/>
            </a:pPr>
            <a:r>
              <a:rPr lang="en">
                <a:solidFill>
                  <a:schemeClr val="accent5"/>
                </a:solidFill>
              </a:rPr>
              <a:t>In a magical world: theoretical pipeline speedup limit is N</a:t>
            </a:r>
            <a:endParaRPr>
              <a:solidFill>
                <a:schemeClr val="accent5"/>
              </a:solidFill>
            </a:endParaRPr>
          </a:p>
          <a:p>
            <a:pPr marL="914400" lvl="1" indent="-317500" algn="l" rtl="0">
              <a:spcBef>
                <a:spcPts val="0"/>
              </a:spcBef>
              <a:spcAft>
                <a:spcPts val="0"/>
              </a:spcAft>
              <a:buClr>
                <a:schemeClr val="accent5"/>
              </a:buClr>
              <a:buSzPts val="1400"/>
              <a:buChar char="○"/>
            </a:pPr>
            <a:r>
              <a:rPr lang="en">
                <a:solidFill>
                  <a:schemeClr val="accent5"/>
                </a:solidFill>
              </a:rPr>
              <a:t>Not </a:t>
            </a:r>
            <a:r>
              <a:rPr lang="en" i="1">
                <a:solidFill>
                  <a:schemeClr val="accent5"/>
                </a:solidFill>
              </a:rPr>
              <a:t>remotely </a:t>
            </a:r>
            <a:r>
              <a:rPr lang="en">
                <a:solidFill>
                  <a:schemeClr val="accent5"/>
                </a:solidFill>
              </a:rPr>
              <a:t>possible with communication delays &gt;&gt; computation like this!</a:t>
            </a:r>
            <a:endParaRPr>
              <a:solidFill>
                <a:schemeClr val="accent5"/>
              </a:solidFill>
            </a:endParaRPr>
          </a:p>
        </p:txBody>
      </p:sp>
      <p:sp>
        <p:nvSpPr>
          <p:cNvPr id="296" name="Google Shape;296;p42"/>
          <p:cNvSpPr/>
          <p:nvPr/>
        </p:nvSpPr>
        <p:spPr>
          <a:xfrm>
            <a:off x="1744575"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1</a:t>
            </a:r>
            <a:endParaRPr>
              <a:latin typeface="Open Sans"/>
              <a:ea typeface="Open Sans"/>
              <a:cs typeface="Open Sans"/>
              <a:sym typeface="Open Sans"/>
            </a:endParaRPr>
          </a:p>
        </p:txBody>
      </p:sp>
      <p:sp>
        <p:nvSpPr>
          <p:cNvPr id="297" name="Google Shape;297;p42"/>
          <p:cNvSpPr/>
          <p:nvPr/>
        </p:nvSpPr>
        <p:spPr>
          <a:xfrm>
            <a:off x="3522000"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2</a:t>
            </a:r>
            <a:endParaRPr>
              <a:latin typeface="Open Sans"/>
              <a:ea typeface="Open Sans"/>
              <a:cs typeface="Open Sans"/>
              <a:sym typeface="Open Sans"/>
            </a:endParaRPr>
          </a:p>
        </p:txBody>
      </p:sp>
      <p:sp>
        <p:nvSpPr>
          <p:cNvPr id="298" name="Google Shape;298;p42"/>
          <p:cNvSpPr/>
          <p:nvPr/>
        </p:nvSpPr>
        <p:spPr>
          <a:xfrm>
            <a:off x="7201375" y="35263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N</a:t>
            </a:r>
            <a:endParaRPr>
              <a:latin typeface="Open Sans"/>
              <a:ea typeface="Open Sans"/>
              <a:cs typeface="Open Sans"/>
              <a:sym typeface="Open Sans"/>
            </a:endParaRPr>
          </a:p>
        </p:txBody>
      </p:sp>
      <p:sp>
        <p:nvSpPr>
          <p:cNvPr id="299" name="Google Shape;299;p42"/>
          <p:cNvSpPr/>
          <p:nvPr/>
        </p:nvSpPr>
        <p:spPr>
          <a:xfrm>
            <a:off x="5361688" y="3860513"/>
            <a:ext cx="1066500" cy="3981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a:t>
            </a:r>
            <a:endParaRPr>
              <a:latin typeface="Open Sans"/>
              <a:ea typeface="Open Sans"/>
              <a:cs typeface="Open Sans"/>
              <a:sym typeface="Open Sans"/>
            </a:endParaRPr>
          </a:p>
        </p:txBody>
      </p:sp>
      <p:sp>
        <p:nvSpPr>
          <p:cNvPr id="300" name="Google Shape;300;p42"/>
          <p:cNvSpPr/>
          <p:nvPr/>
        </p:nvSpPr>
        <p:spPr>
          <a:xfrm>
            <a:off x="1744575"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1</a:t>
            </a:r>
            <a:endParaRPr>
              <a:latin typeface="Open Sans"/>
              <a:ea typeface="Open Sans"/>
              <a:cs typeface="Open Sans"/>
              <a:sym typeface="Open Sans"/>
            </a:endParaRPr>
          </a:p>
        </p:txBody>
      </p:sp>
      <p:sp>
        <p:nvSpPr>
          <p:cNvPr id="301" name="Google Shape;301;p42"/>
          <p:cNvSpPr/>
          <p:nvPr/>
        </p:nvSpPr>
        <p:spPr>
          <a:xfrm>
            <a:off x="3522000"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2</a:t>
            </a:r>
            <a:endParaRPr>
              <a:latin typeface="Open Sans"/>
              <a:ea typeface="Open Sans"/>
              <a:cs typeface="Open Sans"/>
              <a:sym typeface="Open Sans"/>
            </a:endParaRPr>
          </a:p>
        </p:txBody>
      </p:sp>
      <p:sp>
        <p:nvSpPr>
          <p:cNvPr id="302" name="Google Shape;302;p42"/>
          <p:cNvSpPr/>
          <p:nvPr/>
        </p:nvSpPr>
        <p:spPr>
          <a:xfrm>
            <a:off x="7201375" y="45928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N</a:t>
            </a:r>
            <a:endParaRPr>
              <a:latin typeface="Open Sans"/>
              <a:ea typeface="Open Sans"/>
              <a:cs typeface="Open Sans"/>
              <a:sym typeface="Open Sans"/>
            </a:endParaRPr>
          </a:p>
        </p:txBody>
      </p:sp>
      <p:pic>
        <p:nvPicPr>
          <p:cNvPr id="303" name="Google Shape;303;p42"/>
          <p:cNvPicPr preferRelativeResize="0"/>
          <p:nvPr/>
        </p:nvPicPr>
        <p:blipFill rotWithShape="1">
          <a:blip r:embed="rId3">
            <a:alphaModFix/>
          </a:blip>
          <a:srcRect l="38192" t="48870" r="53510" b="16427"/>
          <a:stretch/>
        </p:blipFill>
        <p:spPr>
          <a:xfrm>
            <a:off x="2962787" y="2979625"/>
            <a:ext cx="438199" cy="473100"/>
          </a:xfrm>
          <a:prstGeom prst="rect">
            <a:avLst/>
          </a:prstGeom>
          <a:noFill/>
          <a:ln>
            <a:noFill/>
          </a:ln>
        </p:spPr>
      </p:pic>
      <p:pic>
        <p:nvPicPr>
          <p:cNvPr id="304" name="Google Shape;304;p42"/>
          <p:cNvPicPr preferRelativeResize="0"/>
          <p:nvPr/>
        </p:nvPicPr>
        <p:blipFill rotWithShape="1">
          <a:blip r:embed="rId3">
            <a:alphaModFix/>
          </a:blip>
          <a:srcRect l="38191" t="48870" r="45719" b="16427"/>
          <a:stretch/>
        </p:blipFill>
        <p:spPr>
          <a:xfrm>
            <a:off x="4535063" y="2979625"/>
            <a:ext cx="849774" cy="473100"/>
          </a:xfrm>
          <a:prstGeom prst="rect">
            <a:avLst/>
          </a:prstGeom>
          <a:noFill/>
          <a:ln>
            <a:noFill/>
          </a:ln>
        </p:spPr>
      </p:pic>
      <p:pic>
        <p:nvPicPr>
          <p:cNvPr id="305" name="Google Shape;305;p42"/>
          <p:cNvPicPr preferRelativeResize="0"/>
          <p:nvPr/>
        </p:nvPicPr>
        <p:blipFill rotWithShape="1">
          <a:blip r:embed="rId3">
            <a:alphaModFix/>
          </a:blip>
          <a:srcRect l="38192" t="48870" r="11261" b="16427"/>
          <a:stretch/>
        </p:blipFill>
        <p:spPr>
          <a:xfrm>
            <a:off x="5963900" y="3216725"/>
            <a:ext cx="1331824" cy="236000"/>
          </a:xfrm>
          <a:prstGeom prst="rect">
            <a:avLst/>
          </a:prstGeom>
          <a:noFill/>
          <a:ln>
            <a:noFill/>
          </a:ln>
        </p:spPr>
      </p:pic>
      <p:cxnSp>
        <p:nvCxnSpPr>
          <p:cNvPr id="306" name="Google Shape;306;p42"/>
          <p:cNvCxnSpPr>
            <a:stCxn id="296" idx="3"/>
            <a:endCxn id="297" idx="1"/>
          </p:cNvCxnSpPr>
          <p:nvPr/>
        </p:nvCxnSpPr>
        <p:spPr>
          <a:xfrm>
            <a:off x="2811075" y="4059563"/>
            <a:ext cx="711000" cy="0"/>
          </a:xfrm>
          <a:prstGeom prst="straightConnector1">
            <a:avLst/>
          </a:prstGeom>
          <a:noFill/>
          <a:ln w="9525" cap="flat" cmpd="sng">
            <a:solidFill>
              <a:schemeClr val="dk2"/>
            </a:solidFill>
            <a:prstDash val="solid"/>
            <a:round/>
            <a:headEnd type="none" w="med" len="med"/>
            <a:tailEnd type="triangle" w="med" len="med"/>
          </a:ln>
        </p:spPr>
      </p:cxnSp>
      <p:cxnSp>
        <p:nvCxnSpPr>
          <p:cNvPr id="307" name="Google Shape;307;p42"/>
          <p:cNvCxnSpPr>
            <a:stCxn id="297" idx="3"/>
            <a:endCxn id="299" idx="1"/>
          </p:cNvCxnSpPr>
          <p:nvPr/>
        </p:nvCxnSpPr>
        <p:spPr>
          <a:xfrm>
            <a:off x="4588500" y="4059563"/>
            <a:ext cx="773100" cy="0"/>
          </a:xfrm>
          <a:prstGeom prst="straightConnector1">
            <a:avLst/>
          </a:prstGeom>
          <a:noFill/>
          <a:ln w="9525" cap="flat" cmpd="sng">
            <a:solidFill>
              <a:schemeClr val="dk2"/>
            </a:solidFill>
            <a:prstDash val="solid"/>
            <a:round/>
            <a:headEnd type="none" w="med" len="med"/>
            <a:tailEnd type="triangle" w="med" len="med"/>
          </a:ln>
        </p:spPr>
      </p:cxnSp>
      <p:cxnSp>
        <p:nvCxnSpPr>
          <p:cNvPr id="308" name="Google Shape;308;p42"/>
          <p:cNvCxnSpPr/>
          <p:nvPr/>
        </p:nvCxnSpPr>
        <p:spPr>
          <a:xfrm>
            <a:off x="6428200" y="4059563"/>
            <a:ext cx="7731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Q2: Prefix Sums</a:t>
            </a:r>
            <a:endParaRPr/>
          </a:p>
        </p:txBody>
      </p:sp>
      <p:sp>
        <p:nvSpPr>
          <p:cNvPr id="314" name="Google Shape;314;p43"/>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rgbClr val="0B5394"/>
                </a:solidFill>
              </a:rPr>
              <a:t>What if we can use MPI_Scan?</a:t>
            </a:r>
            <a:endParaRPr>
              <a:solidFill>
                <a:srgbClr val="0B5394"/>
              </a:solidFill>
            </a:endParaRPr>
          </a:p>
        </p:txBody>
      </p:sp>
      <p:sp>
        <p:nvSpPr>
          <p:cNvPr id="315" name="Google Shape;315;p43"/>
          <p:cNvSpPr/>
          <p:nvPr/>
        </p:nvSpPr>
        <p:spPr>
          <a:xfrm>
            <a:off x="1203625" y="30247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1</a:t>
            </a:r>
            <a:endParaRPr>
              <a:latin typeface="Open Sans"/>
              <a:ea typeface="Open Sans"/>
              <a:cs typeface="Open Sans"/>
              <a:sym typeface="Open Sans"/>
            </a:endParaRPr>
          </a:p>
        </p:txBody>
      </p:sp>
      <p:sp>
        <p:nvSpPr>
          <p:cNvPr id="316" name="Google Shape;316;p43"/>
          <p:cNvSpPr/>
          <p:nvPr/>
        </p:nvSpPr>
        <p:spPr>
          <a:xfrm>
            <a:off x="2981050" y="30247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2</a:t>
            </a:r>
            <a:endParaRPr>
              <a:latin typeface="Open Sans"/>
              <a:ea typeface="Open Sans"/>
              <a:cs typeface="Open Sans"/>
              <a:sym typeface="Open Sans"/>
            </a:endParaRPr>
          </a:p>
        </p:txBody>
      </p:sp>
      <p:sp>
        <p:nvSpPr>
          <p:cNvPr id="317" name="Google Shape;317;p43"/>
          <p:cNvSpPr/>
          <p:nvPr/>
        </p:nvSpPr>
        <p:spPr>
          <a:xfrm>
            <a:off x="6660425" y="30247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N</a:t>
            </a:r>
            <a:endParaRPr>
              <a:latin typeface="Open Sans"/>
              <a:ea typeface="Open Sans"/>
              <a:cs typeface="Open Sans"/>
              <a:sym typeface="Open Sans"/>
            </a:endParaRPr>
          </a:p>
        </p:txBody>
      </p:sp>
      <p:sp>
        <p:nvSpPr>
          <p:cNvPr id="318" name="Google Shape;318;p43"/>
          <p:cNvSpPr/>
          <p:nvPr/>
        </p:nvSpPr>
        <p:spPr>
          <a:xfrm>
            <a:off x="4820725" y="3358913"/>
            <a:ext cx="1066500" cy="3981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a:t>
            </a:r>
            <a:endParaRPr>
              <a:latin typeface="Open Sans"/>
              <a:ea typeface="Open Sans"/>
              <a:cs typeface="Open Sans"/>
              <a:sym typeface="Open Sans"/>
            </a:endParaRPr>
          </a:p>
        </p:txBody>
      </p:sp>
      <p:sp>
        <p:nvSpPr>
          <p:cNvPr id="319" name="Google Shape;319;p43"/>
          <p:cNvSpPr/>
          <p:nvPr/>
        </p:nvSpPr>
        <p:spPr>
          <a:xfrm>
            <a:off x="1203625" y="40912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1</a:t>
            </a:r>
            <a:endParaRPr>
              <a:latin typeface="Open Sans"/>
              <a:ea typeface="Open Sans"/>
              <a:cs typeface="Open Sans"/>
              <a:sym typeface="Open Sans"/>
            </a:endParaRPr>
          </a:p>
        </p:txBody>
      </p:sp>
      <p:sp>
        <p:nvSpPr>
          <p:cNvPr id="320" name="Google Shape;320;p43"/>
          <p:cNvSpPr/>
          <p:nvPr/>
        </p:nvSpPr>
        <p:spPr>
          <a:xfrm>
            <a:off x="2981050" y="40912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2</a:t>
            </a:r>
            <a:endParaRPr>
              <a:latin typeface="Open Sans"/>
              <a:ea typeface="Open Sans"/>
              <a:cs typeface="Open Sans"/>
              <a:sym typeface="Open Sans"/>
            </a:endParaRPr>
          </a:p>
        </p:txBody>
      </p:sp>
      <p:sp>
        <p:nvSpPr>
          <p:cNvPr id="321" name="Google Shape;321;p43"/>
          <p:cNvSpPr/>
          <p:nvPr/>
        </p:nvSpPr>
        <p:spPr>
          <a:xfrm>
            <a:off x="6660425" y="40912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N</a:t>
            </a:r>
            <a:endParaRPr>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Today's topics</a:t>
            </a:r>
            <a:endParaRPr/>
          </a:p>
        </p:txBody>
      </p:sp>
      <p:sp>
        <p:nvSpPr>
          <p:cNvPr id="74" name="Google Shape;74;p1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en"/>
              <a:t>MPI communication: in a "logical ring" and avoiding deadlocks</a:t>
            </a:r>
            <a:endParaRPr/>
          </a:p>
          <a:p>
            <a:pPr marL="0" lvl="0" indent="0" algn="l" rtl="0">
              <a:spcBef>
                <a:spcPts val="1200"/>
              </a:spcBef>
              <a:spcAft>
                <a:spcPts val="0"/>
              </a:spcAft>
              <a:buNone/>
            </a:pPr>
            <a:endParaRPr/>
          </a:p>
          <a:p>
            <a:pPr marL="457200" lvl="0" indent="-342900" algn="l" rtl="0">
              <a:spcBef>
                <a:spcPts val="1200"/>
              </a:spcBef>
              <a:spcAft>
                <a:spcPts val="0"/>
              </a:spcAft>
              <a:buSzPts val="1800"/>
              <a:buAutoNum type="arabicPeriod"/>
            </a:pPr>
            <a:r>
              <a:rPr lang="en"/>
              <a:t>Using these ideas to do </a:t>
            </a:r>
            <a:r>
              <a:rPr lang="en" i="1"/>
              <a:t>pipelined computation</a:t>
            </a:r>
            <a:endParaRPr i="1"/>
          </a:p>
          <a:p>
            <a:pPr marL="0" lvl="0" indent="0" algn="l" rtl="0">
              <a:spcBef>
                <a:spcPts val="1200"/>
              </a:spcBef>
              <a:spcAft>
                <a:spcPts val="0"/>
              </a:spcAft>
              <a:buNone/>
            </a:pPr>
            <a:endParaRPr i="1"/>
          </a:p>
          <a:p>
            <a:pPr marL="457200" lvl="0" indent="-342900" algn="l" rtl="0">
              <a:spcBef>
                <a:spcPts val="1200"/>
              </a:spcBef>
              <a:spcAft>
                <a:spcPts val="0"/>
              </a:spcAft>
              <a:buSzPts val="1800"/>
              <a:buAutoNum type="arabicPeriod"/>
            </a:pPr>
            <a:r>
              <a:rPr lang="en"/>
              <a:t>Separate: what happens to performance when we use </a:t>
            </a:r>
            <a:r>
              <a:rPr lang="en" i="1"/>
              <a:t>heterogeneous hardware</a:t>
            </a:r>
            <a:r>
              <a:rPr lang="en"/>
              <a: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pic>
        <p:nvPicPr>
          <p:cNvPr id="326" name="Google Shape;326;p44"/>
          <p:cNvPicPr preferRelativeResize="0"/>
          <p:nvPr/>
        </p:nvPicPr>
        <p:blipFill>
          <a:blip r:embed="rId3">
            <a:alphaModFix/>
          </a:blip>
          <a:stretch>
            <a:fillRect/>
          </a:stretch>
        </p:blipFill>
        <p:spPr>
          <a:xfrm>
            <a:off x="4958375" y="66101"/>
            <a:ext cx="4185625" cy="2659475"/>
          </a:xfrm>
          <a:prstGeom prst="rect">
            <a:avLst/>
          </a:prstGeom>
          <a:noFill/>
          <a:ln>
            <a:noFill/>
          </a:ln>
        </p:spPr>
      </p:pic>
      <p:sp>
        <p:nvSpPr>
          <p:cNvPr id="327" name="Google Shape;327;p4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Q2: Prefix Sums</a:t>
            </a:r>
            <a:endParaRPr/>
          </a:p>
        </p:txBody>
      </p:sp>
      <p:sp>
        <p:nvSpPr>
          <p:cNvPr id="328" name="Google Shape;328;p44"/>
          <p:cNvSpPr txBox="1">
            <a:spLocks noGrp="1"/>
          </p:cNvSpPr>
          <p:nvPr>
            <p:ph type="body" idx="1"/>
          </p:nvPr>
        </p:nvSpPr>
        <p:spPr>
          <a:xfrm>
            <a:off x="311700" y="1266325"/>
            <a:ext cx="52719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rgbClr val="0B5394"/>
                </a:solidFill>
              </a:rPr>
              <a:t>What if we can use MPI_Scan?</a:t>
            </a:r>
            <a:endParaRPr>
              <a:solidFill>
                <a:srgbClr val="0B5394"/>
              </a:solidFill>
            </a:endParaRPr>
          </a:p>
          <a:p>
            <a:pPr marL="457200" lvl="0" indent="-342900" algn="l" rtl="0">
              <a:spcBef>
                <a:spcPts val="1200"/>
              </a:spcBef>
              <a:spcAft>
                <a:spcPts val="0"/>
              </a:spcAft>
              <a:buClr>
                <a:schemeClr val="accent5"/>
              </a:buClr>
              <a:buSzPts val="1800"/>
              <a:buChar char="●"/>
            </a:pPr>
            <a:r>
              <a:rPr lang="en">
                <a:solidFill>
                  <a:schemeClr val="accent5"/>
                </a:solidFill>
              </a:rPr>
              <a:t>Same, must scatter first, then…</a:t>
            </a:r>
            <a:endParaRPr>
              <a:solidFill>
                <a:schemeClr val="accent5"/>
              </a:solidFill>
            </a:endParaRPr>
          </a:p>
          <a:p>
            <a:pPr marL="457200" lvl="0" indent="-342900" algn="l" rtl="0">
              <a:spcBef>
                <a:spcPts val="0"/>
              </a:spcBef>
              <a:spcAft>
                <a:spcPts val="0"/>
              </a:spcAft>
              <a:buClr>
                <a:schemeClr val="accent5"/>
              </a:buClr>
              <a:buSzPts val="1800"/>
              <a:buChar char="●"/>
            </a:pPr>
            <a:r>
              <a:rPr lang="en">
                <a:solidFill>
                  <a:schemeClr val="accent5"/>
                </a:solidFill>
              </a:rPr>
              <a:t>Call MPI_Scan with input and output arrays. </a:t>
            </a:r>
            <a:r>
              <a:rPr lang="en">
                <a:solidFill>
                  <a:srgbClr val="0B5394"/>
                </a:solidFill>
              </a:rPr>
              <a:t>Any limitations?</a:t>
            </a:r>
            <a:endParaRPr>
              <a:solidFill>
                <a:srgbClr val="0B5394"/>
              </a:solidFill>
            </a:endParaRPr>
          </a:p>
        </p:txBody>
      </p:sp>
      <p:sp>
        <p:nvSpPr>
          <p:cNvPr id="329" name="Google Shape;329;p44"/>
          <p:cNvSpPr/>
          <p:nvPr/>
        </p:nvSpPr>
        <p:spPr>
          <a:xfrm>
            <a:off x="1203625" y="30247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1</a:t>
            </a:r>
            <a:endParaRPr>
              <a:latin typeface="Open Sans"/>
              <a:ea typeface="Open Sans"/>
              <a:cs typeface="Open Sans"/>
              <a:sym typeface="Open Sans"/>
            </a:endParaRPr>
          </a:p>
        </p:txBody>
      </p:sp>
      <p:sp>
        <p:nvSpPr>
          <p:cNvPr id="330" name="Google Shape;330;p44"/>
          <p:cNvSpPr/>
          <p:nvPr/>
        </p:nvSpPr>
        <p:spPr>
          <a:xfrm>
            <a:off x="2981050" y="30247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2</a:t>
            </a:r>
            <a:endParaRPr>
              <a:latin typeface="Open Sans"/>
              <a:ea typeface="Open Sans"/>
              <a:cs typeface="Open Sans"/>
              <a:sym typeface="Open Sans"/>
            </a:endParaRPr>
          </a:p>
        </p:txBody>
      </p:sp>
      <p:sp>
        <p:nvSpPr>
          <p:cNvPr id="331" name="Google Shape;331;p44"/>
          <p:cNvSpPr/>
          <p:nvPr/>
        </p:nvSpPr>
        <p:spPr>
          <a:xfrm>
            <a:off x="6660425" y="30247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N</a:t>
            </a:r>
            <a:endParaRPr>
              <a:latin typeface="Open Sans"/>
              <a:ea typeface="Open Sans"/>
              <a:cs typeface="Open Sans"/>
              <a:sym typeface="Open Sans"/>
            </a:endParaRPr>
          </a:p>
        </p:txBody>
      </p:sp>
      <p:sp>
        <p:nvSpPr>
          <p:cNvPr id="332" name="Google Shape;332;p44"/>
          <p:cNvSpPr/>
          <p:nvPr/>
        </p:nvSpPr>
        <p:spPr>
          <a:xfrm>
            <a:off x="4820725" y="3358913"/>
            <a:ext cx="1066500" cy="3981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a:t>
            </a:r>
            <a:endParaRPr>
              <a:latin typeface="Open Sans"/>
              <a:ea typeface="Open Sans"/>
              <a:cs typeface="Open Sans"/>
              <a:sym typeface="Open Sans"/>
            </a:endParaRPr>
          </a:p>
        </p:txBody>
      </p:sp>
      <p:sp>
        <p:nvSpPr>
          <p:cNvPr id="333" name="Google Shape;333;p44"/>
          <p:cNvSpPr/>
          <p:nvPr/>
        </p:nvSpPr>
        <p:spPr>
          <a:xfrm>
            <a:off x="1203625" y="40912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1</a:t>
            </a:r>
            <a:endParaRPr>
              <a:latin typeface="Open Sans"/>
              <a:ea typeface="Open Sans"/>
              <a:cs typeface="Open Sans"/>
              <a:sym typeface="Open Sans"/>
            </a:endParaRPr>
          </a:p>
        </p:txBody>
      </p:sp>
      <p:sp>
        <p:nvSpPr>
          <p:cNvPr id="334" name="Google Shape;334;p44"/>
          <p:cNvSpPr/>
          <p:nvPr/>
        </p:nvSpPr>
        <p:spPr>
          <a:xfrm>
            <a:off x="2981050" y="40912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2</a:t>
            </a:r>
            <a:endParaRPr>
              <a:latin typeface="Open Sans"/>
              <a:ea typeface="Open Sans"/>
              <a:cs typeface="Open Sans"/>
              <a:sym typeface="Open Sans"/>
            </a:endParaRPr>
          </a:p>
        </p:txBody>
      </p:sp>
      <p:sp>
        <p:nvSpPr>
          <p:cNvPr id="335" name="Google Shape;335;p44"/>
          <p:cNvSpPr/>
          <p:nvPr/>
        </p:nvSpPr>
        <p:spPr>
          <a:xfrm>
            <a:off x="6660425" y="40912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N</a:t>
            </a:r>
            <a:endParaRPr>
              <a:latin typeface="Open Sans"/>
              <a:ea typeface="Open Sans"/>
              <a:cs typeface="Open Sans"/>
              <a:sym typeface="Open Sans"/>
            </a:endParaRPr>
          </a:p>
        </p:txBody>
      </p:sp>
      <p:sp>
        <p:nvSpPr>
          <p:cNvPr id="336" name="Google Shape;336;p44"/>
          <p:cNvSpPr/>
          <p:nvPr/>
        </p:nvSpPr>
        <p:spPr>
          <a:xfrm>
            <a:off x="1203625" y="4489317"/>
            <a:ext cx="1066500" cy="398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1</a:t>
            </a:r>
            <a:endParaRPr>
              <a:latin typeface="Open Sans"/>
              <a:ea typeface="Open Sans"/>
              <a:cs typeface="Open Sans"/>
              <a:sym typeface="Open Sans"/>
            </a:endParaRPr>
          </a:p>
        </p:txBody>
      </p:sp>
      <p:sp>
        <p:nvSpPr>
          <p:cNvPr id="337" name="Google Shape;337;p44"/>
          <p:cNvSpPr/>
          <p:nvPr/>
        </p:nvSpPr>
        <p:spPr>
          <a:xfrm>
            <a:off x="2981050" y="4489317"/>
            <a:ext cx="1066500" cy="398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3</a:t>
            </a:r>
            <a:endParaRPr>
              <a:latin typeface="Open Sans"/>
              <a:ea typeface="Open Sans"/>
              <a:cs typeface="Open Sans"/>
              <a:sym typeface="Open Sans"/>
            </a:endParaRPr>
          </a:p>
        </p:txBody>
      </p:sp>
      <p:sp>
        <p:nvSpPr>
          <p:cNvPr id="338" name="Google Shape;338;p44"/>
          <p:cNvSpPr/>
          <p:nvPr/>
        </p:nvSpPr>
        <p:spPr>
          <a:xfrm>
            <a:off x="6660425" y="4425667"/>
            <a:ext cx="1066500" cy="398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343" name="Google Shape;343;p45"/>
          <p:cNvPicPr preferRelativeResize="0"/>
          <p:nvPr/>
        </p:nvPicPr>
        <p:blipFill>
          <a:blip r:embed="rId3">
            <a:alphaModFix/>
          </a:blip>
          <a:stretch>
            <a:fillRect/>
          </a:stretch>
        </p:blipFill>
        <p:spPr>
          <a:xfrm>
            <a:off x="4958375" y="66101"/>
            <a:ext cx="4185625" cy="2659475"/>
          </a:xfrm>
          <a:prstGeom prst="rect">
            <a:avLst/>
          </a:prstGeom>
          <a:noFill/>
          <a:ln>
            <a:noFill/>
          </a:ln>
        </p:spPr>
      </p:pic>
      <p:sp>
        <p:nvSpPr>
          <p:cNvPr id="344" name="Google Shape;344;p4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Q2: Prefix Sums</a:t>
            </a:r>
            <a:endParaRPr/>
          </a:p>
        </p:txBody>
      </p:sp>
      <p:sp>
        <p:nvSpPr>
          <p:cNvPr id="345" name="Google Shape;345;p45"/>
          <p:cNvSpPr txBox="1">
            <a:spLocks noGrp="1"/>
          </p:cNvSpPr>
          <p:nvPr>
            <p:ph type="body" idx="1"/>
          </p:nvPr>
        </p:nvSpPr>
        <p:spPr>
          <a:xfrm>
            <a:off x="216175" y="1266425"/>
            <a:ext cx="5254500" cy="17583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dirty="0">
                <a:solidFill>
                  <a:srgbClr val="0B5394"/>
                </a:solidFill>
              </a:rPr>
              <a:t>Any limitations?</a:t>
            </a:r>
            <a:endParaRPr dirty="0">
              <a:solidFill>
                <a:srgbClr val="0B5394"/>
              </a:solidFill>
            </a:endParaRPr>
          </a:p>
          <a:p>
            <a:pPr marL="285750" lvl="0" indent="-220027" algn="l" rtl="0">
              <a:spcBef>
                <a:spcPts val="1200"/>
              </a:spcBef>
              <a:spcAft>
                <a:spcPts val="0"/>
              </a:spcAft>
              <a:buClr>
                <a:schemeClr val="accent5"/>
              </a:buClr>
              <a:buSzPct val="100000"/>
              <a:buChar char="●"/>
            </a:pPr>
            <a:r>
              <a:rPr lang="en" dirty="0">
                <a:solidFill>
                  <a:schemeClr val="accent5"/>
                </a:solidFill>
              </a:rPr>
              <a:t>MPI_Scan results are </a:t>
            </a:r>
            <a:r>
              <a:rPr lang="en" b="1" dirty="0">
                <a:solidFill>
                  <a:schemeClr val="accent5"/>
                </a:solidFill>
              </a:rPr>
              <a:t>left in the indiv ranks</a:t>
            </a:r>
            <a:r>
              <a:rPr lang="en" dirty="0">
                <a:solidFill>
                  <a:schemeClr val="accent5"/>
                </a:solidFill>
              </a:rPr>
              <a:t>, </a:t>
            </a:r>
            <a:r>
              <a:rPr lang="en" b="1" dirty="0">
                <a:solidFill>
                  <a:schemeClr val="accent5"/>
                </a:solidFill>
              </a:rPr>
              <a:t>need to MPI_Gather</a:t>
            </a:r>
            <a:r>
              <a:rPr lang="en" dirty="0">
                <a:solidFill>
                  <a:schemeClr val="accent5"/>
                </a:solidFill>
              </a:rPr>
              <a:t> the results for printing!</a:t>
            </a:r>
            <a:endParaRPr dirty="0">
              <a:solidFill>
                <a:schemeClr val="accent5"/>
              </a:solidFill>
            </a:endParaRPr>
          </a:p>
          <a:p>
            <a:pPr marL="285750" lvl="0" indent="-220027" algn="l" rtl="0">
              <a:spcBef>
                <a:spcPts val="0"/>
              </a:spcBef>
              <a:spcAft>
                <a:spcPts val="0"/>
              </a:spcAft>
              <a:buClr>
                <a:schemeClr val="accent5"/>
              </a:buClr>
              <a:buSzPct val="100000"/>
              <a:buChar char="●"/>
            </a:pPr>
            <a:r>
              <a:rPr lang="en" dirty="0">
                <a:solidFill>
                  <a:schemeClr val="accent5"/>
                </a:solidFill>
              </a:rPr>
              <a:t>MPI_Scan is </a:t>
            </a:r>
            <a:r>
              <a:rPr lang="en" b="1" dirty="0">
                <a:solidFill>
                  <a:schemeClr val="accent5"/>
                </a:solidFill>
              </a:rPr>
              <a:t>not pipelineable</a:t>
            </a:r>
            <a:r>
              <a:rPr lang="en" dirty="0">
                <a:solidFill>
                  <a:schemeClr val="accent5"/>
                </a:solidFill>
              </a:rPr>
              <a:t>! It must complete the computation of an entire prefix sum first.</a:t>
            </a:r>
            <a:endParaRPr dirty="0">
              <a:solidFill>
                <a:schemeClr val="accent5"/>
              </a:solidFill>
            </a:endParaRPr>
          </a:p>
        </p:txBody>
      </p:sp>
      <p:sp>
        <p:nvSpPr>
          <p:cNvPr id="346" name="Google Shape;346;p45"/>
          <p:cNvSpPr/>
          <p:nvPr/>
        </p:nvSpPr>
        <p:spPr>
          <a:xfrm>
            <a:off x="1203625" y="30247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1</a:t>
            </a:r>
            <a:endParaRPr>
              <a:latin typeface="Open Sans"/>
              <a:ea typeface="Open Sans"/>
              <a:cs typeface="Open Sans"/>
              <a:sym typeface="Open Sans"/>
            </a:endParaRPr>
          </a:p>
        </p:txBody>
      </p:sp>
      <p:sp>
        <p:nvSpPr>
          <p:cNvPr id="347" name="Google Shape;347;p45"/>
          <p:cNvSpPr/>
          <p:nvPr/>
        </p:nvSpPr>
        <p:spPr>
          <a:xfrm>
            <a:off x="2981050" y="30247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2</a:t>
            </a:r>
            <a:endParaRPr>
              <a:latin typeface="Open Sans"/>
              <a:ea typeface="Open Sans"/>
              <a:cs typeface="Open Sans"/>
              <a:sym typeface="Open Sans"/>
            </a:endParaRPr>
          </a:p>
        </p:txBody>
      </p:sp>
      <p:sp>
        <p:nvSpPr>
          <p:cNvPr id="348" name="Google Shape;348;p45"/>
          <p:cNvSpPr/>
          <p:nvPr/>
        </p:nvSpPr>
        <p:spPr>
          <a:xfrm>
            <a:off x="6660425" y="3024713"/>
            <a:ext cx="1066500" cy="1066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Rank N</a:t>
            </a:r>
            <a:endParaRPr>
              <a:latin typeface="Open Sans"/>
              <a:ea typeface="Open Sans"/>
              <a:cs typeface="Open Sans"/>
              <a:sym typeface="Open Sans"/>
            </a:endParaRPr>
          </a:p>
        </p:txBody>
      </p:sp>
      <p:sp>
        <p:nvSpPr>
          <p:cNvPr id="349" name="Google Shape;349;p45"/>
          <p:cNvSpPr/>
          <p:nvPr/>
        </p:nvSpPr>
        <p:spPr>
          <a:xfrm>
            <a:off x="4820725" y="3358913"/>
            <a:ext cx="1066500" cy="3981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a:t>
            </a:r>
            <a:endParaRPr>
              <a:latin typeface="Open Sans"/>
              <a:ea typeface="Open Sans"/>
              <a:cs typeface="Open Sans"/>
              <a:sym typeface="Open Sans"/>
            </a:endParaRPr>
          </a:p>
        </p:txBody>
      </p:sp>
      <p:sp>
        <p:nvSpPr>
          <p:cNvPr id="350" name="Google Shape;350;p45"/>
          <p:cNvSpPr/>
          <p:nvPr/>
        </p:nvSpPr>
        <p:spPr>
          <a:xfrm>
            <a:off x="1203625" y="40912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1</a:t>
            </a:r>
            <a:endParaRPr>
              <a:latin typeface="Open Sans"/>
              <a:ea typeface="Open Sans"/>
              <a:cs typeface="Open Sans"/>
              <a:sym typeface="Open Sans"/>
            </a:endParaRPr>
          </a:p>
        </p:txBody>
      </p:sp>
      <p:sp>
        <p:nvSpPr>
          <p:cNvPr id="351" name="Google Shape;351;p45"/>
          <p:cNvSpPr/>
          <p:nvPr/>
        </p:nvSpPr>
        <p:spPr>
          <a:xfrm>
            <a:off x="2981050" y="40912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2</a:t>
            </a:r>
            <a:endParaRPr>
              <a:latin typeface="Open Sans"/>
              <a:ea typeface="Open Sans"/>
              <a:cs typeface="Open Sans"/>
              <a:sym typeface="Open Sans"/>
            </a:endParaRPr>
          </a:p>
        </p:txBody>
      </p:sp>
      <p:sp>
        <p:nvSpPr>
          <p:cNvPr id="352" name="Google Shape;352;p45"/>
          <p:cNvSpPr/>
          <p:nvPr/>
        </p:nvSpPr>
        <p:spPr>
          <a:xfrm>
            <a:off x="6660425" y="4091217"/>
            <a:ext cx="1066500" cy="398100"/>
          </a:xfrm>
          <a:prstGeom prst="rect">
            <a:avLst/>
          </a:pr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N</a:t>
            </a:r>
            <a:endParaRPr>
              <a:latin typeface="Open Sans"/>
              <a:ea typeface="Open Sans"/>
              <a:cs typeface="Open Sans"/>
              <a:sym typeface="Open Sans"/>
            </a:endParaRPr>
          </a:p>
        </p:txBody>
      </p:sp>
      <p:sp>
        <p:nvSpPr>
          <p:cNvPr id="353" name="Google Shape;353;p45"/>
          <p:cNvSpPr/>
          <p:nvPr/>
        </p:nvSpPr>
        <p:spPr>
          <a:xfrm>
            <a:off x="1203625" y="4489317"/>
            <a:ext cx="1066500" cy="398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1</a:t>
            </a:r>
            <a:endParaRPr>
              <a:latin typeface="Open Sans"/>
              <a:ea typeface="Open Sans"/>
              <a:cs typeface="Open Sans"/>
              <a:sym typeface="Open Sans"/>
            </a:endParaRPr>
          </a:p>
        </p:txBody>
      </p:sp>
      <p:sp>
        <p:nvSpPr>
          <p:cNvPr id="354" name="Google Shape;354;p45"/>
          <p:cNvSpPr/>
          <p:nvPr/>
        </p:nvSpPr>
        <p:spPr>
          <a:xfrm>
            <a:off x="2981050" y="4489317"/>
            <a:ext cx="1066500" cy="398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3</a:t>
            </a:r>
            <a:endParaRPr>
              <a:latin typeface="Open Sans"/>
              <a:ea typeface="Open Sans"/>
              <a:cs typeface="Open Sans"/>
              <a:sym typeface="Open Sans"/>
            </a:endParaRPr>
          </a:p>
        </p:txBody>
      </p:sp>
      <p:sp>
        <p:nvSpPr>
          <p:cNvPr id="355" name="Google Shape;355;p45"/>
          <p:cNvSpPr/>
          <p:nvPr/>
        </p:nvSpPr>
        <p:spPr>
          <a:xfrm>
            <a:off x="6660425" y="4425667"/>
            <a:ext cx="1066500" cy="398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4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Let's try it!</a:t>
            </a:r>
            <a:endParaRPr/>
          </a:p>
        </p:txBody>
      </p:sp>
      <p:sp>
        <p:nvSpPr>
          <p:cNvPr id="361" name="Google Shape;361;p46"/>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highlight>
                  <a:srgbClr val="FFF2CC"/>
                </a:highlight>
                <a:latin typeface="Consolas"/>
                <a:ea typeface="Consolas"/>
                <a:cs typeface="Consolas"/>
                <a:sym typeface="Consolas"/>
              </a:rPr>
              <a:t>salloc -n 200 -N 1 --overcommit /usr/bin/time -vvv  mpirun ./q2_noprint</a:t>
            </a:r>
            <a:endParaRPr b="1">
              <a:highlight>
                <a:srgbClr val="FFF2CC"/>
              </a:highlight>
              <a:latin typeface="Consolas"/>
              <a:ea typeface="Consolas"/>
              <a:cs typeface="Consolas"/>
              <a:sym typeface="Consolas"/>
            </a:endParaRPr>
          </a:p>
          <a:p>
            <a:pPr marL="457200" lvl="0" indent="-334327" algn="l" rtl="0">
              <a:spcBef>
                <a:spcPts val="1200"/>
              </a:spcBef>
              <a:spcAft>
                <a:spcPts val="0"/>
              </a:spcAft>
              <a:buClr>
                <a:srgbClr val="0B5394"/>
              </a:buClr>
              <a:buSzPct val="100000"/>
              <a:buChar char="●"/>
            </a:pPr>
            <a:r>
              <a:rPr lang="en">
                <a:solidFill>
                  <a:srgbClr val="0B5394"/>
                </a:solidFill>
              </a:rPr>
              <a:t>How long will the MPI_Scan version take?</a:t>
            </a:r>
            <a:endParaRPr>
              <a:solidFill>
                <a:srgbClr val="0B5394"/>
              </a:solidFill>
            </a:endParaRPr>
          </a:p>
          <a:p>
            <a:pPr marL="0" lvl="0" indent="0" algn="l" rtl="0">
              <a:spcBef>
                <a:spcPts val="1200"/>
              </a:spcBef>
              <a:spcAft>
                <a:spcPts val="0"/>
              </a:spcAft>
              <a:buNone/>
            </a:pPr>
            <a:r>
              <a:rPr lang="en" b="1">
                <a:highlight>
                  <a:srgbClr val="FFF2CC"/>
                </a:highlight>
                <a:latin typeface="Consolas"/>
                <a:ea typeface="Consolas"/>
                <a:cs typeface="Consolas"/>
                <a:sym typeface="Consolas"/>
              </a:rPr>
              <a:t>salloc -n 200 -N 1 --overcommit /usr/bin/time -vvv mpirun ./q2_scan</a:t>
            </a:r>
            <a:endParaRPr b="1">
              <a:highlight>
                <a:srgbClr val="FFF2CC"/>
              </a:highlight>
              <a:latin typeface="Consolas"/>
              <a:ea typeface="Consolas"/>
              <a:cs typeface="Consolas"/>
              <a:sym typeface="Consolas"/>
            </a:endParaRPr>
          </a:p>
          <a:p>
            <a:pPr marL="457200" lvl="0" indent="-334327" algn="l" rtl="0">
              <a:spcBef>
                <a:spcPts val="1200"/>
              </a:spcBef>
              <a:spcAft>
                <a:spcPts val="0"/>
              </a:spcAft>
              <a:buClr>
                <a:srgbClr val="0B5394"/>
              </a:buClr>
              <a:buSzPct val="100000"/>
              <a:buChar char="●"/>
            </a:pPr>
            <a:r>
              <a:rPr lang="en">
                <a:solidFill>
                  <a:srgbClr val="0B5394"/>
                </a:solidFill>
              </a:rPr>
              <a:t>How long do you think the serial version will take?</a:t>
            </a:r>
            <a:endParaRPr>
              <a:solidFill>
                <a:srgbClr val="0B5394"/>
              </a:solidFill>
            </a:endParaRPr>
          </a:p>
          <a:p>
            <a:pPr marL="0" lvl="0" indent="0" algn="l" rtl="0">
              <a:spcBef>
                <a:spcPts val="1200"/>
              </a:spcBef>
              <a:spcAft>
                <a:spcPts val="0"/>
              </a:spcAft>
              <a:buNone/>
            </a:pPr>
            <a:r>
              <a:rPr lang="en" b="1">
                <a:highlight>
                  <a:srgbClr val="FFF2CC"/>
                </a:highlight>
                <a:latin typeface="Consolas"/>
                <a:ea typeface="Consolas"/>
                <a:cs typeface="Consolas"/>
                <a:sym typeface="Consolas"/>
              </a:rPr>
              <a:t>time ./q2_serial</a:t>
            </a:r>
            <a:endParaRPr b="1">
              <a:highlight>
                <a:srgbClr val="FFF2CC"/>
              </a:highlight>
              <a:latin typeface="Consolas"/>
              <a:ea typeface="Consolas"/>
              <a:cs typeface="Consolas"/>
              <a:sym typeface="Consolas"/>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does this question matter?</a:t>
            </a:r>
            <a:endParaRPr/>
          </a:p>
        </p:txBody>
      </p:sp>
      <p:sp>
        <p:nvSpPr>
          <p:cNvPr id="367" name="Google Shape;367;p47"/>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These “toy” examples are clearly not faster than just running things on a single node (with threads at best)</a:t>
            </a:r>
            <a:endParaRPr/>
          </a:p>
          <a:p>
            <a:pPr marL="457200" lvl="0" indent="-342900" algn="l" rtl="0">
              <a:spcBef>
                <a:spcPts val="0"/>
              </a:spcBef>
              <a:spcAft>
                <a:spcPts val="0"/>
              </a:spcAft>
              <a:buSzPts val="1800"/>
              <a:buChar char="●"/>
            </a:pPr>
            <a:r>
              <a:rPr lang="en"/>
              <a:t>However, most significant high-performance computing uses MPI to solve such problems → </a:t>
            </a:r>
            <a:r>
              <a:rPr lang="en" b="1"/>
              <a:t>scale makes this much better!</a:t>
            </a:r>
            <a:endParaRPr/>
          </a:p>
        </p:txBody>
      </p:sp>
      <p:pic>
        <p:nvPicPr>
          <p:cNvPr id="368" name="Google Shape;368;p47"/>
          <p:cNvPicPr preferRelativeResize="0"/>
          <p:nvPr/>
        </p:nvPicPr>
        <p:blipFill>
          <a:blip r:embed="rId3">
            <a:alphaModFix/>
          </a:blip>
          <a:stretch>
            <a:fillRect/>
          </a:stretch>
        </p:blipFill>
        <p:spPr>
          <a:xfrm>
            <a:off x="850213" y="3874413"/>
            <a:ext cx="7734300" cy="1085850"/>
          </a:xfrm>
          <a:prstGeom prst="rect">
            <a:avLst/>
          </a:prstGeom>
          <a:noFill/>
          <a:ln>
            <a:noFill/>
          </a:ln>
        </p:spPr>
      </p:pic>
      <p:pic>
        <p:nvPicPr>
          <p:cNvPr id="369" name="Google Shape;369;p47"/>
          <p:cNvPicPr preferRelativeResize="0"/>
          <p:nvPr/>
        </p:nvPicPr>
        <p:blipFill>
          <a:blip r:embed="rId4">
            <a:alphaModFix/>
          </a:blip>
          <a:stretch>
            <a:fillRect/>
          </a:stretch>
        </p:blipFill>
        <p:spPr>
          <a:xfrm>
            <a:off x="263311" y="3129875"/>
            <a:ext cx="4738101" cy="872150"/>
          </a:xfrm>
          <a:prstGeom prst="rect">
            <a:avLst/>
          </a:prstGeom>
          <a:noFill/>
          <a:ln>
            <a:noFill/>
          </a:ln>
        </p:spPr>
      </p:pic>
      <p:pic>
        <p:nvPicPr>
          <p:cNvPr id="370" name="Google Shape;370;p47"/>
          <p:cNvPicPr preferRelativeResize="0"/>
          <p:nvPr/>
        </p:nvPicPr>
        <p:blipFill>
          <a:blip r:embed="rId5">
            <a:alphaModFix/>
          </a:blip>
          <a:stretch>
            <a:fillRect/>
          </a:stretch>
        </p:blipFill>
        <p:spPr>
          <a:xfrm>
            <a:off x="4934063" y="2935550"/>
            <a:ext cx="3946624" cy="5394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48"/>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Q3</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5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“Wimpy” and “Brawny”: A Research Success!</a:t>
            </a:r>
            <a:endParaRPr/>
          </a:p>
        </p:txBody>
      </p:sp>
      <p:sp>
        <p:nvSpPr>
          <p:cNvPr id="398" name="Google Shape;398;p51"/>
          <p:cNvSpPr txBox="1">
            <a:spLocks noGrp="1"/>
          </p:cNvSpPr>
          <p:nvPr>
            <p:ph type="body" idx="1"/>
          </p:nvPr>
        </p:nvSpPr>
        <p:spPr>
          <a:xfrm>
            <a:off x="202800" y="1268675"/>
            <a:ext cx="8886300" cy="1628100"/>
          </a:xfrm>
          <a:prstGeom prst="rect">
            <a:avLst/>
          </a:prstGeom>
        </p:spPr>
        <p:txBody>
          <a:bodyPr spcFirstLastPara="1" wrap="square" lIns="91425" tIns="91425" rIns="91425" bIns="91425" anchor="t" anchorCtr="0">
            <a:normAutofit fontScale="92500" lnSpcReduction="10000"/>
          </a:bodyPr>
          <a:lstStyle/>
          <a:p>
            <a:pPr marL="342900" lvl="0" indent="-220027" algn="l" rtl="0">
              <a:spcBef>
                <a:spcPts val="0"/>
              </a:spcBef>
              <a:spcAft>
                <a:spcPts val="0"/>
              </a:spcAft>
              <a:buSzPct val="100000"/>
              <a:buChar char="●"/>
            </a:pPr>
            <a:r>
              <a:rPr lang="en"/>
              <a:t>Back then: </a:t>
            </a:r>
            <a:r>
              <a:rPr lang="en" b="1"/>
              <a:t>ARM big.LITTLE</a:t>
            </a:r>
            <a:r>
              <a:rPr lang="en"/>
              <a:t> (mostly used in phones)</a:t>
            </a:r>
            <a:endParaRPr/>
          </a:p>
          <a:p>
            <a:pPr marL="342900" lvl="0" indent="-220027" algn="l" rtl="0">
              <a:spcBef>
                <a:spcPts val="0"/>
              </a:spcBef>
              <a:spcAft>
                <a:spcPts val="0"/>
              </a:spcAft>
              <a:buSzPct val="100000"/>
              <a:buChar char="●"/>
            </a:pPr>
            <a:r>
              <a:rPr lang="en"/>
              <a:t>Now</a:t>
            </a:r>
            <a:endParaRPr/>
          </a:p>
          <a:p>
            <a:pPr marL="600075" lvl="1" indent="-196532" algn="l" rtl="0">
              <a:spcBef>
                <a:spcPts val="0"/>
              </a:spcBef>
              <a:spcAft>
                <a:spcPts val="0"/>
              </a:spcAft>
              <a:buSzPct val="100000"/>
              <a:buChar char="○"/>
            </a:pPr>
            <a:r>
              <a:rPr lang="en" b="1"/>
              <a:t>Intel Alder Lake/Raptor Lake/Arrow Lake</a:t>
            </a:r>
            <a:br>
              <a:rPr lang="en"/>
            </a:br>
            <a:r>
              <a:rPr lang="en"/>
              <a:t>(2 types of processing cores w/ differing instruction sets, clock speeds, L1+L2 cache &amp; Hyperthreading)</a:t>
            </a:r>
            <a:endParaRPr/>
          </a:p>
          <a:p>
            <a:pPr marL="600075" lvl="1" indent="-196532" algn="l" rtl="0">
              <a:spcBef>
                <a:spcPts val="0"/>
              </a:spcBef>
              <a:spcAft>
                <a:spcPts val="0"/>
              </a:spcAft>
              <a:buSzPct val="100000"/>
              <a:buChar char="○"/>
            </a:pPr>
            <a:r>
              <a:rPr lang="en" b="1"/>
              <a:t>AMD Ryzen 7900X3D, 7950X3D</a:t>
            </a:r>
            <a:br>
              <a:rPr lang="en"/>
            </a:br>
            <a:r>
              <a:rPr lang="en"/>
              <a:t>(2 types of chiplets, comprising of processing cores that differ in L3 cache size and clock speed)</a:t>
            </a:r>
            <a:endParaRPr/>
          </a:p>
        </p:txBody>
      </p:sp>
      <p:pic>
        <p:nvPicPr>
          <p:cNvPr id="399" name="Google Shape;399;p51"/>
          <p:cNvPicPr preferRelativeResize="0"/>
          <p:nvPr/>
        </p:nvPicPr>
        <p:blipFill>
          <a:blip r:embed="rId3">
            <a:alphaModFix/>
          </a:blip>
          <a:stretch>
            <a:fillRect/>
          </a:stretch>
        </p:blipFill>
        <p:spPr>
          <a:xfrm>
            <a:off x="298500" y="2769025"/>
            <a:ext cx="2683675" cy="2199725"/>
          </a:xfrm>
          <a:prstGeom prst="rect">
            <a:avLst/>
          </a:prstGeom>
          <a:noFill/>
          <a:ln>
            <a:noFill/>
          </a:ln>
          <a:effectLst>
            <a:outerShdw blurRad="57150" dist="19050" dir="5400000" algn="bl" rotWithShape="0">
              <a:srgbClr val="000000">
                <a:alpha val="50000"/>
              </a:srgbClr>
            </a:outerShdw>
          </a:effectLst>
        </p:spPr>
      </p:pic>
      <p:pic>
        <p:nvPicPr>
          <p:cNvPr id="400" name="Google Shape;400;p51"/>
          <p:cNvPicPr preferRelativeResize="0"/>
          <p:nvPr/>
        </p:nvPicPr>
        <p:blipFill>
          <a:blip r:embed="rId4">
            <a:alphaModFix/>
          </a:blip>
          <a:stretch>
            <a:fillRect/>
          </a:stretch>
        </p:blipFill>
        <p:spPr>
          <a:xfrm>
            <a:off x="5887500" y="2896763"/>
            <a:ext cx="3046574" cy="1944274"/>
          </a:xfrm>
          <a:prstGeom prst="rect">
            <a:avLst/>
          </a:prstGeom>
          <a:noFill/>
          <a:ln>
            <a:noFill/>
          </a:ln>
          <a:effectLst>
            <a:outerShdw blurRad="57150" dist="19050" dir="5400000" algn="bl" rotWithShape="0">
              <a:srgbClr val="000000">
                <a:alpha val="50000"/>
              </a:srgbClr>
            </a:outerShdw>
          </a:effectLst>
        </p:spPr>
      </p:pic>
      <p:pic>
        <p:nvPicPr>
          <p:cNvPr id="401" name="Google Shape;401;p51"/>
          <p:cNvPicPr preferRelativeResize="0"/>
          <p:nvPr/>
        </p:nvPicPr>
        <p:blipFill>
          <a:blip r:embed="rId5">
            <a:alphaModFix/>
          </a:blip>
          <a:stretch>
            <a:fillRect/>
          </a:stretch>
        </p:blipFill>
        <p:spPr>
          <a:xfrm>
            <a:off x="3230275" y="2820238"/>
            <a:ext cx="2409127" cy="2097300"/>
          </a:xfrm>
          <a:prstGeom prst="rect">
            <a:avLst/>
          </a:prstGeom>
          <a:noFill/>
          <a:ln>
            <a:noFill/>
          </a:ln>
          <a:effectLst>
            <a:outerShdw blurRad="57150" dist="19050" dir="5400000" algn="bl" rotWithShape="0">
              <a:srgbClr val="000000">
                <a:alpha val="50000"/>
              </a:srgbClr>
            </a:outerShdw>
          </a:effectLst>
        </p:spPr>
      </p:pic>
      <p:sp>
        <p:nvSpPr>
          <p:cNvPr id="402" name="Google Shape;402;p51"/>
          <p:cNvSpPr/>
          <p:nvPr/>
        </p:nvSpPr>
        <p:spPr>
          <a:xfrm>
            <a:off x="4864800" y="4331875"/>
            <a:ext cx="146700" cy="1857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5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“Wimpy” and “Brawny”: A Research Success!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408" name="Google Shape;408;p52"/>
          <p:cNvSpPr txBox="1">
            <a:spLocks noGrp="1"/>
          </p:cNvSpPr>
          <p:nvPr>
            <p:ph type="body" idx="1"/>
          </p:nvPr>
        </p:nvSpPr>
        <p:spPr>
          <a:xfrm>
            <a:off x="311700" y="4460750"/>
            <a:ext cx="8520600" cy="475500"/>
          </a:xfrm>
          <a:prstGeom prst="rect">
            <a:avLst/>
          </a:prstGeom>
        </p:spPr>
        <p:txBody>
          <a:bodyPr spcFirstLastPara="1" wrap="square" lIns="91425" tIns="91425" rIns="91425" bIns="91425" anchor="t" anchorCtr="0">
            <a:normAutofit fontScale="47500" lnSpcReduction="20000"/>
          </a:bodyPr>
          <a:lstStyle/>
          <a:p>
            <a:pPr marL="0" lvl="0" indent="0" algn="l" rtl="0">
              <a:spcBef>
                <a:spcPts val="0"/>
              </a:spcBef>
              <a:spcAft>
                <a:spcPts val="1200"/>
              </a:spcAft>
              <a:buNone/>
            </a:pPr>
            <a:r>
              <a:rPr lang="en" u="sng">
                <a:solidFill>
                  <a:schemeClr val="hlink"/>
                </a:solidFill>
                <a:hlinkClick r:id="rId3"/>
              </a:rPr>
              <a:t>https://www.intel.com/content/www/us/en/gaming/resources/how-hybrid-design-works.html</a:t>
            </a:r>
            <a:endParaRPr/>
          </a:p>
        </p:txBody>
      </p:sp>
      <p:pic>
        <p:nvPicPr>
          <p:cNvPr id="409" name="Google Shape;409;p52"/>
          <p:cNvPicPr preferRelativeResize="0"/>
          <p:nvPr/>
        </p:nvPicPr>
        <p:blipFill>
          <a:blip r:embed="rId4">
            <a:alphaModFix/>
          </a:blip>
          <a:stretch>
            <a:fillRect/>
          </a:stretch>
        </p:blipFill>
        <p:spPr>
          <a:xfrm>
            <a:off x="1035175" y="1266327"/>
            <a:ext cx="7073649" cy="3009750"/>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5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“Wimpy” and “Brawny”: A Research Success!</a:t>
            </a:r>
            <a:endParaRPr/>
          </a:p>
          <a:p>
            <a:pPr marL="0" lvl="0" indent="0" algn="l" rtl="0">
              <a:spcBef>
                <a:spcPts val="0"/>
              </a:spcBef>
              <a:spcAft>
                <a:spcPts val="0"/>
              </a:spcAft>
              <a:buNone/>
            </a:pPr>
            <a:endParaRPr/>
          </a:p>
        </p:txBody>
      </p:sp>
      <p:pic>
        <p:nvPicPr>
          <p:cNvPr id="415" name="Google Shape;415;p53"/>
          <p:cNvPicPr preferRelativeResize="0"/>
          <p:nvPr/>
        </p:nvPicPr>
        <p:blipFill>
          <a:blip r:embed="rId3">
            <a:alphaModFix/>
          </a:blip>
          <a:stretch>
            <a:fillRect/>
          </a:stretch>
        </p:blipFill>
        <p:spPr>
          <a:xfrm>
            <a:off x="1216138" y="1152425"/>
            <a:ext cx="6711725" cy="3775351"/>
          </a:xfrm>
          <a:prstGeom prst="rect">
            <a:avLst/>
          </a:prstGeom>
          <a:noFill/>
          <a:ln>
            <a:noFill/>
          </a:ln>
          <a:effectLst>
            <a:outerShdw blurRad="57150" dist="19050" dir="5400000" algn="bl" rotWithShape="0">
              <a:srgbClr val="000000">
                <a:alpha val="50000"/>
              </a:srgbClr>
            </a:outerShdw>
          </a:effectLst>
        </p:spPr>
      </p:pic>
      <p:sp>
        <p:nvSpPr>
          <p:cNvPr id="416" name="Google Shape;416;p53"/>
          <p:cNvSpPr/>
          <p:nvPr/>
        </p:nvSpPr>
        <p:spPr>
          <a:xfrm>
            <a:off x="1466775" y="3378475"/>
            <a:ext cx="3363900" cy="684600"/>
          </a:xfrm>
          <a:prstGeom prst="rect">
            <a:avLst/>
          </a:prstGeom>
          <a:noFill/>
          <a:ln w="19050"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5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Setup</a:t>
            </a:r>
            <a:endParaRPr/>
          </a:p>
        </p:txBody>
      </p:sp>
      <p:sp>
        <p:nvSpPr>
          <p:cNvPr id="422" name="Google Shape;422;p54"/>
          <p:cNvSpPr txBox="1">
            <a:spLocks noGrp="1"/>
          </p:cNvSpPr>
          <p:nvPr>
            <p:ph type="body" idx="1"/>
          </p:nvPr>
        </p:nvSpPr>
        <p:spPr>
          <a:xfrm>
            <a:off x="311700" y="1169763"/>
            <a:ext cx="8520600" cy="1364100"/>
          </a:xfrm>
          <a:prstGeom prst="rect">
            <a:avLst/>
          </a:prstGeom>
        </p:spPr>
        <p:txBody>
          <a:bodyPr spcFirstLastPara="1" wrap="square" lIns="91425" tIns="91425" rIns="91425" bIns="91425" anchor="t" anchorCtr="0">
            <a:normAutofit fontScale="70000" lnSpcReduction="20000"/>
          </a:bodyPr>
          <a:lstStyle/>
          <a:p>
            <a:pPr marL="457200" lvl="0" indent="-325755" algn="l" rtl="0">
              <a:spcBef>
                <a:spcPts val="0"/>
              </a:spcBef>
              <a:spcAft>
                <a:spcPts val="0"/>
              </a:spcAft>
              <a:buSzPct val="100000"/>
              <a:buChar char="●"/>
            </a:pPr>
            <a:r>
              <a:rPr lang="en"/>
              <a:t>You have to decide between 3 designs for a processor</a:t>
            </a:r>
            <a:endParaRPr/>
          </a:p>
          <a:p>
            <a:pPr marL="457200" lvl="0" indent="-325755" algn="l" rtl="0">
              <a:spcBef>
                <a:spcPts val="1000"/>
              </a:spcBef>
              <a:spcAft>
                <a:spcPts val="0"/>
              </a:spcAft>
              <a:buSzPct val="100000"/>
              <a:buChar char="●"/>
            </a:pPr>
            <a:r>
              <a:rPr lang="en"/>
              <a:t>Brawny cores are </a:t>
            </a:r>
            <a:r>
              <a:rPr lang="en" b="1"/>
              <a:t>2x as fast</a:t>
            </a:r>
            <a:r>
              <a:rPr lang="en"/>
              <a:t> and use </a:t>
            </a:r>
            <a:r>
              <a:rPr lang="en" b="1"/>
              <a:t>4x more power</a:t>
            </a:r>
            <a:r>
              <a:rPr lang="en"/>
              <a:t> than Wimpy ones</a:t>
            </a:r>
            <a:endParaRPr/>
          </a:p>
          <a:p>
            <a:pPr marL="457200" lvl="0" indent="-325755" algn="l" rtl="0">
              <a:spcBef>
                <a:spcPts val="1000"/>
              </a:spcBef>
              <a:spcAft>
                <a:spcPts val="1000"/>
              </a:spcAft>
              <a:buSzPct val="100000"/>
              <a:buChar char="●"/>
            </a:pPr>
            <a:r>
              <a:rPr lang="en"/>
              <a:t>You only care about a benchmark with parallelizable fraction </a:t>
            </a:r>
            <a:r>
              <a:rPr lang="en" b="1"/>
              <a:t>f</a:t>
            </a:r>
            <a:r>
              <a:rPr lang="en"/>
              <a:t>, serial cannot overlap with parallel, parallel portion can get linear speedup</a:t>
            </a:r>
            <a:endParaRPr/>
          </a:p>
        </p:txBody>
      </p:sp>
      <p:sp>
        <p:nvSpPr>
          <p:cNvPr id="423" name="Google Shape;423;p54"/>
          <p:cNvSpPr/>
          <p:nvPr/>
        </p:nvSpPr>
        <p:spPr>
          <a:xfrm>
            <a:off x="256500" y="2924850"/>
            <a:ext cx="2054100" cy="2005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424" name="Google Shape;424;p54"/>
          <p:cNvSpPr/>
          <p:nvPr/>
        </p:nvSpPr>
        <p:spPr>
          <a:xfrm>
            <a:off x="4547400" y="2924850"/>
            <a:ext cx="2054100" cy="2005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425" name="Google Shape;425;p54"/>
          <p:cNvSpPr/>
          <p:nvPr/>
        </p:nvSpPr>
        <p:spPr>
          <a:xfrm>
            <a:off x="4579950" y="30092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26" name="Google Shape;426;p54"/>
          <p:cNvSpPr/>
          <p:nvPr/>
        </p:nvSpPr>
        <p:spPr>
          <a:xfrm>
            <a:off x="5626563" y="3976875"/>
            <a:ext cx="869100" cy="869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Brawny</a:t>
            </a:r>
            <a:endParaRPr>
              <a:latin typeface="Open Sans"/>
              <a:ea typeface="Open Sans"/>
              <a:cs typeface="Open Sans"/>
              <a:sym typeface="Open Sans"/>
            </a:endParaRPr>
          </a:p>
        </p:txBody>
      </p:sp>
      <p:sp>
        <p:nvSpPr>
          <p:cNvPr id="427" name="Google Shape;427;p54"/>
          <p:cNvSpPr/>
          <p:nvPr/>
        </p:nvSpPr>
        <p:spPr>
          <a:xfrm>
            <a:off x="5248650" y="30092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28" name="Google Shape;428;p54"/>
          <p:cNvSpPr/>
          <p:nvPr/>
        </p:nvSpPr>
        <p:spPr>
          <a:xfrm>
            <a:off x="5917350" y="30092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29" name="Google Shape;429;p54"/>
          <p:cNvSpPr/>
          <p:nvPr/>
        </p:nvSpPr>
        <p:spPr>
          <a:xfrm>
            <a:off x="4579950" y="34217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30" name="Google Shape;430;p54"/>
          <p:cNvSpPr/>
          <p:nvPr/>
        </p:nvSpPr>
        <p:spPr>
          <a:xfrm>
            <a:off x="5248650" y="34217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31" name="Google Shape;431;p54"/>
          <p:cNvSpPr/>
          <p:nvPr/>
        </p:nvSpPr>
        <p:spPr>
          <a:xfrm>
            <a:off x="5917350" y="34217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32" name="Google Shape;432;p54"/>
          <p:cNvSpPr/>
          <p:nvPr/>
        </p:nvSpPr>
        <p:spPr>
          <a:xfrm>
            <a:off x="4653238" y="3976875"/>
            <a:ext cx="869100" cy="869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Brawny</a:t>
            </a:r>
            <a:endParaRPr>
              <a:latin typeface="Open Sans"/>
              <a:ea typeface="Open Sans"/>
              <a:cs typeface="Open Sans"/>
              <a:sym typeface="Open Sans"/>
            </a:endParaRPr>
          </a:p>
        </p:txBody>
      </p:sp>
      <p:sp>
        <p:nvSpPr>
          <p:cNvPr id="433" name="Google Shape;433;p54"/>
          <p:cNvSpPr/>
          <p:nvPr/>
        </p:nvSpPr>
        <p:spPr>
          <a:xfrm>
            <a:off x="2401950" y="2924850"/>
            <a:ext cx="2054100" cy="2005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434" name="Google Shape;434;p54"/>
          <p:cNvSpPr/>
          <p:nvPr/>
        </p:nvSpPr>
        <p:spPr>
          <a:xfrm>
            <a:off x="3481113" y="3976875"/>
            <a:ext cx="869100" cy="869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Brawny</a:t>
            </a:r>
            <a:endParaRPr>
              <a:latin typeface="Open Sans"/>
              <a:ea typeface="Open Sans"/>
              <a:cs typeface="Open Sans"/>
              <a:sym typeface="Open Sans"/>
            </a:endParaRPr>
          </a:p>
        </p:txBody>
      </p:sp>
      <p:sp>
        <p:nvSpPr>
          <p:cNvPr id="435" name="Google Shape;435;p54"/>
          <p:cNvSpPr/>
          <p:nvPr/>
        </p:nvSpPr>
        <p:spPr>
          <a:xfrm>
            <a:off x="2507788" y="3976875"/>
            <a:ext cx="869100" cy="869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Brawny</a:t>
            </a:r>
            <a:endParaRPr>
              <a:latin typeface="Open Sans"/>
              <a:ea typeface="Open Sans"/>
              <a:cs typeface="Open Sans"/>
              <a:sym typeface="Open Sans"/>
            </a:endParaRPr>
          </a:p>
        </p:txBody>
      </p:sp>
      <p:sp>
        <p:nvSpPr>
          <p:cNvPr id="436" name="Google Shape;436;p54"/>
          <p:cNvSpPr/>
          <p:nvPr/>
        </p:nvSpPr>
        <p:spPr>
          <a:xfrm>
            <a:off x="3481100" y="3009200"/>
            <a:ext cx="869100" cy="869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Brawny</a:t>
            </a:r>
            <a:endParaRPr>
              <a:latin typeface="Open Sans"/>
              <a:ea typeface="Open Sans"/>
              <a:cs typeface="Open Sans"/>
              <a:sym typeface="Open Sans"/>
            </a:endParaRPr>
          </a:p>
        </p:txBody>
      </p:sp>
      <p:sp>
        <p:nvSpPr>
          <p:cNvPr id="437" name="Google Shape;437;p54"/>
          <p:cNvSpPr/>
          <p:nvPr/>
        </p:nvSpPr>
        <p:spPr>
          <a:xfrm>
            <a:off x="2507775" y="3009200"/>
            <a:ext cx="869100" cy="869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Brawny</a:t>
            </a:r>
            <a:endParaRPr>
              <a:latin typeface="Open Sans"/>
              <a:ea typeface="Open Sans"/>
              <a:cs typeface="Open Sans"/>
              <a:sym typeface="Open Sans"/>
            </a:endParaRPr>
          </a:p>
        </p:txBody>
      </p:sp>
      <p:sp>
        <p:nvSpPr>
          <p:cNvPr id="438" name="Google Shape;438;p54"/>
          <p:cNvSpPr/>
          <p:nvPr/>
        </p:nvSpPr>
        <p:spPr>
          <a:xfrm>
            <a:off x="6798675" y="3736050"/>
            <a:ext cx="1869600" cy="492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Single wimpy: </a:t>
            </a:r>
            <a:br>
              <a:rPr lang="en" sz="1200">
                <a:latin typeface="Open Sans"/>
                <a:ea typeface="Open Sans"/>
                <a:cs typeface="Open Sans"/>
                <a:sym typeface="Open Sans"/>
              </a:rPr>
            </a:br>
            <a:r>
              <a:rPr lang="en" sz="1200">
                <a:latin typeface="Open Sans"/>
                <a:ea typeface="Open Sans"/>
                <a:cs typeface="Open Sans"/>
                <a:sym typeface="Open Sans"/>
              </a:rPr>
              <a:t>Benchmark takes</a:t>
            </a:r>
            <a:r>
              <a:rPr lang="en" sz="1200" b="1">
                <a:latin typeface="Open Sans"/>
                <a:ea typeface="Open Sans"/>
                <a:cs typeface="Open Sans"/>
                <a:sym typeface="Open Sans"/>
              </a:rPr>
              <a:t> 200s</a:t>
            </a:r>
            <a:endParaRPr sz="1200" b="1">
              <a:latin typeface="Open Sans"/>
              <a:ea typeface="Open Sans"/>
              <a:cs typeface="Open Sans"/>
              <a:sym typeface="Open Sans"/>
            </a:endParaRPr>
          </a:p>
        </p:txBody>
      </p:sp>
      <p:sp>
        <p:nvSpPr>
          <p:cNvPr id="439" name="Google Shape;439;p54"/>
          <p:cNvSpPr/>
          <p:nvPr/>
        </p:nvSpPr>
        <p:spPr>
          <a:xfrm>
            <a:off x="6798700" y="4341525"/>
            <a:ext cx="1869600" cy="4926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Single brawny: </a:t>
            </a:r>
            <a:endParaRPr sz="1200">
              <a:latin typeface="Open Sans"/>
              <a:ea typeface="Open Sans"/>
              <a:cs typeface="Open Sans"/>
              <a:sym typeface="Open Sans"/>
            </a:endParaRPr>
          </a:p>
          <a:p>
            <a:pPr marL="0" lvl="0" indent="0" algn="ctr" rtl="0">
              <a:spcBef>
                <a:spcPts val="0"/>
              </a:spcBef>
              <a:spcAft>
                <a:spcPts val="0"/>
              </a:spcAft>
              <a:buNone/>
            </a:pPr>
            <a:r>
              <a:rPr lang="en" sz="1200">
                <a:latin typeface="Open Sans"/>
                <a:ea typeface="Open Sans"/>
                <a:cs typeface="Open Sans"/>
                <a:sym typeface="Open Sans"/>
              </a:rPr>
              <a:t>Benchmark takes </a:t>
            </a:r>
            <a:r>
              <a:rPr lang="en" sz="1200" b="1">
                <a:latin typeface="Open Sans"/>
                <a:ea typeface="Open Sans"/>
                <a:cs typeface="Open Sans"/>
                <a:sym typeface="Open Sans"/>
              </a:rPr>
              <a:t>100s</a:t>
            </a:r>
            <a:endParaRPr sz="1200" b="1">
              <a:latin typeface="Open Sans"/>
              <a:ea typeface="Open Sans"/>
              <a:cs typeface="Open Sans"/>
              <a:sym typeface="Open Sans"/>
            </a:endParaRPr>
          </a:p>
        </p:txBody>
      </p:sp>
      <p:sp>
        <p:nvSpPr>
          <p:cNvPr id="440" name="Google Shape;440;p54"/>
          <p:cNvSpPr/>
          <p:nvPr/>
        </p:nvSpPr>
        <p:spPr>
          <a:xfrm>
            <a:off x="6798700" y="2900900"/>
            <a:ext cx="869100" cy="414600"/>
          </a:xfrm>
          <a:prstGeom prst="rect">
            <a:avLst/>
          </a:prstGeom>
          <a:solidFill>
            <a:srgbClr val="FCE5CD"/>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Serial</a:t>
            </a:r>
            <a:endParaRPr sz="1200">
              <a:latin typeface="Open Sans"/>
              <a:ea typeface="Open Sans"/>
              <a:cs typeface="Open Sans"/>
              <a:sym typeface="Open Sans"/>
            </a:endParaRPr>
          </a:p>
          <a:p>
            <a:pPr marL="0" lvl="0" indent="0" algn="ctr" rtl="0">
              <a:spcBef>
                <a:spcPts val="0"/>
              </a:spcBef>
              <a:spcAft>
                <a:spcPts val="0"/>
              </a:spcAft>
              <a:buNone/>
            </a:pPr>
            <a:r>
              <a:rPr lang="en" sz="1200">
                <a:latin typeface="Open Sans"/>
                <a:ea typeface="Open Sans"/>
                <a:cs typeface="Open Sans"/>
                <a:sym typeface="Open Sans"/>
              </a:rPr>
              <a:t>(1 - f)</a:t>
            </a:r>
            <a:endParaRPr sz="1200">
              <a:latin typeface="Open Sans"/>
              <a:ea typeface="Open Sans"/>
              <a:cs typeface="Open Sans"/>
              <a:sym typeface="Open Sans"/>
            </a:endParaRPr>
          </a:p>
        </p:txBody>
      </p:sp>
      <p:sp>
        <p:nvSpPr>
          <p:cNvPr id="441" name="Google Shape;441;p54"/>
          <p:cNvSpPr/>
          <p:nvPr/>
        </p:nvSpPr>
        <p:spPr>
          <a:xfrm>
            <a:off x="7667800" y="2900900"/>
            <a:ext cx="1000500" cy="414600"/>
          </a:xfrm>
          <a:prstGeom prst="rect">
            <a:avLst/>
          </a:prstGeom>
          <a:solidFill>
            <a:srgbClr val="D9D2E9"/>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Open Sans"/>
                <a:ea typeface="Open Sans"/>
                <a:cs typeface="Open Sans"/>
                <a:sym typeface="Open Sans"/>
              </a:rPr>
              <a:t>Parallelizable</a:t>
            </a:r>
            <a:endParaRPr sz="1000">
              <a:latin typeface="Open Sans"/>
              <a:ea typeface="Open Sans"/>
              <a:cs typeface="Open Sans"/>
              <a:sym typeface="Open Sans"/>
            </a:endParaRPr>
          </a:p>
          <a:p>
            <a:pPr marL="0" lvl="0" indent="0" algn="ctr" rtl="0">
              <a:spcBef>
                <a:spcPts val="0"/>
              </a:spcBef>
              <a:spcAft>
                <a:spcPts val="0"/>
              </a:spcAft>
              <a:buNone/>
            </a:pPr>
            <a:r>
              <a:rPr lang="en" sz="1000" b="1">
                <a:latin typeface="Open Sans"/>
                <a:ea typeface="Open Sans"/>
                <a:cs typeface="Open Sans"/>
                <a:sym typeface="Open Sans"/>
              </a:rPr>
              <a:t>f</a:t>
            </a:r>
            <a:endParaRPr sz="1000" b="1">
              <a:latin typeface="Open Sans"/>
              <a:ea typeface="Open Sans"/>
              <a:cs typeface="Open Sans"/>
              <a:sym typeface="Open Sans"/>
            </a:endParaRPr>
          </a:p>
        </p:txBody>
      </p:sp>
      <p:sp>
        <p:nvSpPr>
          <p:cNvPr id="442" name="Google Shape;442;p54"/>
          <p:cNvSpPr txBox="1"/>
          <p:nvPr/>
        </p:nvSpPr>
        <p:spPr>
          <a:xfrm>
            <a:off x="6942550" y="2527250"/>
            <a:ext cx="1581900" cy="4155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500">
                <a:solidFill>
                  <a:srgbClr val="000000"/>
                </a:solidFill>
                <a:latin typeface="Open Sans"/>
                <a:ea typeface="Open Sans"/>
                <a:cs typeface="Open Sans"/>
                <a:sym typeface="Open Sans"/>
              </a:rPr>
              <a:t>Benchmark</a:t>
            </a:r>
            <a:endParaRPr sz="900">
              <a:latin typeface="Open Sans"/>
              <a:ea typeface="Open Sans"/>
              <a:cs typeface="Open Sans"/>
              <a:sym typeface="Open Sans"/>
            </a:endParaRPr>
          </a:p>
        </p:txBody>
      </p:sp>
      <p:grpSp>
        <p:nvGrpSpPr>
          <p:cNvPr id="443" name="Google Shape;443;p54"/>
          <p:cNvGrpSpPr/>
          <p:nvPr/>
        </p:nvGrpSpPr>
        <p:grpSpPr>
          <a:xfrm>
            <a:off x="294774" y="3100425"/>
            <a:ext cx="1989000" cy="1654350"/>
            <a:chOff x="294774" y="3100425"/>
            <a:chExt cx="1989000" cy="1654350"/>
          </a:xfrm>
        </p:grpSpPr>
        <p:sp>
          <p:nvSpPr>
            <p:cNvPr id="444" name="Google Shape;444;p54"/>
            <p:cNvSpPr/>
            <p:nvPr/>
          </p:nvSpPr>
          <p:spPr>
            <a:xfrm>
              <a:off x="1632174" y="310042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45" name="Google Shape;445;p54"/>
            <p:cNvSpPr/>
            <p:nvPr/>
          </p:nvSpPr>
          <p:spPr>
            <a:xfrm>
              <a:off x="1632174" y="35130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46" name="Google Shape;446;p54"/>
            <p:cNvSpPr/>
            <p:nvPr/>
          </p:nvSpPr>
          <p:spPr>
            <a:xfrm>
              <a:off x="294774" y="39276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47" name="Google Shape;447;p54"/>
            <p:cNvSpPr/>
            <p:nvPr/>
          </p:nvSpPr>
          <p:spPr>
            <a:xfrm>
              <a:off x="963474" y="39276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48" name="Google Shape;448;p54"/>
            <p:cNvSpPr/>
            <p:nvPr/>
          </p:nvSpPr>
          <p:spPr>
            <a:xfrm>
              <a:off x="1632174" y="39276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49" name="Google Shape;449;p54"/>
            <p:cNvSpPr/>
            <p:nvPr/>
          </p:nvSpPr>
          <p:spPr>
            <a:xfrm>
              <a:off x="294774" y="43401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50" name="Google Shape;450;p54"/>
            <p:cNvSpPr/>
            <p:nvPr/>
          </p:nvSpPr>
          <p:spPr>
            <a:xfrm>
              <a:off x="963474" y="43401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51" name="Google Shape;451;p54"/>
            <p:cNvSpPr/>
            <p:nvPr/>
          </p:nvSpPr>
          <p:spPr>
            <a:xfrm>
              <a:off x="1632174" y="43401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52" name="Google Shape;452;p54"/>
            <p:cNvSpPr/>
            <p:nvPr/>
          </p:nvSpPr>
          <p:spPr>
            <a:xfrm>
              <a:off x="294774" y="310042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53" name="Google Shape;453;p54"/>
            <p:cNvSpPr/>
            <p:nvPr/>
          </p:nvSpPr>
          <p:spPr>
            <a:xfrm>
              <a:off x="963474" y="310042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54" name="Google Shape;454;p54"/>
            <p:cNvSpPr/>
            <p:nvPr/>
          </p:nvSpPr>
          <p:spPr>
            <a:xfrm>
              <a:off x="294774" y="35130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55" name="Google Shape;455;p54"/>
            <p:cNvSpPr/>
            <p:nvPr/>
          </p:nvSpPr>
          <p:spPr>
            <a:xfrm>
              <a:off x="963474" y="35130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grpSp>
      <p:sp>
        <p:nvSpPr>
          <p:cNvPr id="456" name="Google Shape;456;p54"/>
          <p:cNvSpPr txBox="1"/>
          <p:nvPr/>
        </p:nvSpPr>
        <p:spPr>
          <a:xfrm>
            <a:off x="539575" y="2527250"/>
            <a:ext cx="1499400" cy="4155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500">
                <a:solidFill>
                  <a:srgbClr val="000000"/>
                </a:solidFill>
                <a:latin typeface="Open Sans"/>
                <a:ea typeface="Open Sans"/>
                <a:cs typeface="Open Sans"/>
                <a:sym typeface="Open Sans"/>
              </a:rPr>
              <a:t>Design 1</a:t>
            </a:r>
            <a:endParaRPr sz="900">
              <a:latin typeface="Open Sans"/>
              <a:ea typeface="Open Sans"/>
              <a:cs typeface="Open Sans"/>
              <a:sym typeface="Open Sans"/>
            </a:endParaRPr>
          </a:p>
        </p:txBody>
      </p:sp>
      <p:sp>
        <p:nvSpPr>
          <p:cNvPr id="457" name="Google Shape;457;p54"/>
          <p:cNvSpPr txBox="1"/>
          <p:nvPr/>
        </p:nvSpPr>
        <p:spPr>
          <a:xfrm>
            <a:off x="2679300" y="2551200"/>
            <a:ext cx="1499400" cy="4155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500">
                <a:solidFill>
                  <a:srgbClr val="000000"/>
                </a:solidFill>
                <a:latin typeface="Open Sans"/>
                <a:ea typeface="Open Sans"/>
                <a:cs typeface="Open Sans"/>
                <a:sym typeface="Open Sans"/>
              </a:rPr>
              <a:t>Design 2</a:t>
            </a:r>
            <a:endParaRPr sz="900">
              <a:latin typeface="Open Sans"/>
              <a:ea typeface="Open Sans"/>
              <a:cs typeface="Open Sans"/>
              <a:sym typeface="Open Sans"/>
            </a:endParaRPr>
          </a:p>
        </p:txBody>
      </p:sp>
      <p:sp>
        <p:nvSpPr>
          <p:cNvPr id="458" name="Google Shape;458;p54"/>
          <p:cNvSpPr txBox="1"/>
          <p:nvPr/>
        </p:nvSpPr>
        <p:spPr>
          <a:xfrm>
            <a:off x="4831550" y="2551200"/>
            <a:ext cx="1499400" cy="4155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500">
                <a:solidFill>
                  <a:srgbClr val="000000"/>
                </a:solidFill>
                <a:latin typeface="Open Sans"/>
                <a:ea typeface="Open Sans"/>
                <a:cs typeface="Open Sans"/>
                <a:sym typeface="Open Sans"/>
              </a:rPr>
              <a:t>Design 3</a:t>
            </a:r>
            <a:endParaRPr sz="900">
              <a:latin typeface="Open Sans"/>
              <a:ea typeface="Open Sans"/>
              <a:cs typeface="Open Sans"/>
              <a:sym typeface="Open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5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Q3a</a:t>
            </a:r>
            <a:endParaRPr/>
          </a:p>
        </p:txBody>
      </p:sp>
      <p:sp>
        <p:nvSpPr>
          <p:cNvPr id="464" name="Google Shape;464;p5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solidFill>
                  <a:srgbClr val="0B5394"/>
                </a:solidFill>
              </a:rPr>
              <a:t>What is the time taken for a system w/ </a:t>
            </a:r>
            <a:r>
              <a:rPr lang="en" b="1">
                <a:solidFill>
                  <a:srgbClr val="0B5394"/>
                </a:solidFill>
              </a:rPr>
              <a:t>N</a:t>
            </a:r>
            <a:r>
              <a:rPr lang="en" b="1" baseline="-25000">
                <a:solidFill>
                  <a:srgbClr val="0B5394"/>
                </a:solidFill>
              </a:rPr>
              <a:t>wimpy </a:t>
            </a:r>
            <a:r>
              <a:rPr lang="en" b="1">
                <a:solidFill>
                  <a:srgbClr val="0B5394"/>
                </a:solidFill>
              </a:rPr>
              <a:t>cores</a:t>
            </a:r>
            <a:r>
              <a:rPr lang="en">
                <a:solidFill>
                  <a:srgbClr val="0B5394"/>
                </a:solidFill>
              </a:rPr>
              <a:t> &amp; parallelizable fraction f?</a:t>
            </a:r>
            <a:endParaRPr>
              <a:solidFill>
                <a:srgbClr val="0B5394"/>
              </a:solidFill>
            </a:endParaRPr>
          </a:p>
        </p:txBody>
      </p:sp>
      <p:sp>
        <p:nvSpPr>
          <p:cNvPr id="465" name="Google Shape;465;p55"/>
          <p:cNvSpPr/>
          <p:nvPr/>
        </p:nvSpPr>
        <p:spPr>
          <a:xfrm>
            <a:off x="6798675" y="3736050"/>
            <a:ext cx="1869600" cy="492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Single wimpy: </a:t>
            </a:r>
            <a:br>
              <a:rPr lang="en" sz="1200">
                <a:latin typeface="Open Sans"/>
                <a:ea typeface="Open Sans"/>
                <a:cs typeface="Open Sans"/>
                <a:sym typeface="Open Sans"/>
              </a:rPr>
            </a:br>
            <a:r>
              <a:rPr lang="en" sz="1200">
                <a:latin typeface="Open Sans"/>
                <a:ea typeface="Open Sans"/>
                <a:cs typeface="Open Sans"/>
                <a:sym typeface="Open Sans"/>
              </a:rPr>
              <a:t>Benchmark takes</a:t>
            </a:r>
            <a:r>
              <a:rPr lang="en" sz="1200" b="1">
                <a:latin typeface="Open Sans"/>
                <a:ea typeface="Open Sans"/>
                <a:cs typeface="Open Sans"/>
                <a:sym typeface="Open Sans"/>
              </a:rPr>
              <a:t> 200s</a:t>
            </a:r>
            <a:endParaRPr sz="1200" b="1">
              <a:latin typeface="Open Sans"/>
              <a:ea typeface="Open Sans"/>
              <a:cs typeface="Open Sans"/>
              <a:sym typeface="Open Sans"/>
            </a:endParaRPr>
          </a:p>
        </p:txBody>
      </p:sp>
      <p:sp>
        <p:nvSpPr>
          <p:cNvPr id="466" name="Google Shape;466;p55"/>
          <p:cNvSpPr/>
          <p:nvPr/>
        </p:nvSpPr>
        <p:spPr>
          <a:xfrm>
            <a:off x="6798700" y="4341525"/>
            <a:ext cx="1869600" cy="4926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Single brawny: </a:t>
            </a:r>
            <a:endParaRPr sz="1200">
              <a:latin typeface="Open Sans"/>
              <a:ea typeface="Open Sans"/>
              <a:cs typeface="Open Sans"/>
              <a:sym typeface="Open Sans"/>
            </a:endParaRPr>
          </a:p>
          <a:p>
            <a:pPr marL="0" lvl="0" indent="0" algn="ctr" rtl="0">
              <a:spcBef>
                <a:spcPts val="0"/>
              </a:spcBef>
              <a:spcAft>
                <a:spcPts val="0"/>
              </a:spcAft>
              <a:buNone/>
            </a:pPr>
            <a:r>
              <a:rPr lang="en" sz="1200">
                <a:latin typeface="Open Sans"/>
                <a:ea typeface="Open Sans"/>
                <a:cs typeface="Open Sans"/>
                <a:sym typeface="Open Sans"/>
              </a:rPr>
              <a:t>Benchmark takes </a:t>
            </a:r>
            <a:r>
              <a:rPr lang="en" sz="1200" b="1">
                <a:latin typeface="Open Sans"/>
                <a:ea typeface="Open Sans"/>
                <a:cs typeface="Open Sans"/>
                <a:sym typeface="Open Sans"/>
              </a:rPr>
              <a:t>100s</a:t>
            </a:r>
            <a:endParaRPr sz="1200" b="1">
              <a:latin typeface="Open Sans"/>
              <a:ea typeface="Open Sans"/>
              <a:cs typeface="Open Sans"/>
              <a:sym typeface="Open Sans"/>
            </a:endParaRPr>
          </a:p>
        </p:txBody>
      </p:sp>
      <p:sp>
        <p:nvSpPr>
          <p:cNvPr id="467" name="Google Shape;467;p55"/>
          <p:cNvSpPr/>
          <p:nvPr/>
        </p:nvSpPr>
        <p:spPr>
          <a:xfrm>
            <a:off x="6798700" y="2900900"/>
            <a:ext cx="869100" cy="414600"/>
          </a:xfrm>
          <a:prstGeom prst="rect">
            <a:avLst/>
          </a:prstGeom>
          <a:solidFill>
            <a:srgbClr val="FCE5CD"/>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Serial</a:t>
            </a:r>
            <a:endParaRPr sz="1200">
              <a:latin typeface="Open Sans"/>
              <a:ea typeface="Open Sans"/>
              <a:cs typeface="Open Sans"/>
              <a:sym typeface="Open Sans"/>
            </a:endParaRPr>
          </a:p>
          <a:p>
            <a:pPr marL="0" lvl="0" indent="0" algn="ctr" rtl="0">
              <a:spcBef>
                <a:spcPts val="0"/>
              </a:spcBef>
              <a:spcAft>
                <a:spcPts val="0"/>
              </a:spcAft>
              <a:buNone/>
            </a:pPr>
            <a:r>
              <a:rPr lang="en" sz="1200">
                <a:latin typeface="Open Sans"/>
                <a:ea typeface="Open Sans"/>
                <a:cs typeface="Open Sans"/>
                <a:sym typeface="Open Sans"/>
              </a:rPr>
              <a:t>(1 - f)</a:t>
            </a:r>
            <a:endParaRPr sz="1200">
              <a:latin typeface="Open Sans"/>
              <a:ea typeface="Open Sans"/>
              <a:cs typeface="Open Sans"/>
              <a:sym typeface="Open Sans"/>
            </a:endParaRPr>
          </a:p>
        </p:txBody>
      </p:sp>
      <p:sp>
        <p:nvSpPr>
          <p:cNvPr id="468" name="Google Shape;468;p55"/>
          <p:cNvSpPr/>
          <p:nvPr/>
        </p:nvSpPr>
        <p:spPr>
          <a:xfrm>
            <a:off x="7667800" y="2900900"/>
            <a:ext cx="1000500" cy="414600"/>
          </a:xfrm>
          <a:prstGeom prst="rect">
            <a:avLst/>
          </a:prstGeom>
          <a:solidFill>
            <a:srgbClr val="D9D2E9"/>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Open Sans"/>
                <a:ea typeface="Open Sans"/>
                <a:cs typeface="Open Sans"/>
                <a:sym typeface="Open Sans"/>
              </a:rPr>
              <a:t>Parallelizable</a:t>
            </a:r>
            <a:endParaRPr sz="1000">
              <a:latin typeface="Open Sans"/>
              <a:ea typeface="Open Sans"/>
              <a:cs typeface="Open Sans"/>
              <a:sym typeface="Open Sans"/>
            </a:endParaRPr>
          </a:p>
          <a:p>
            <a:pPr marL="0" lvl="0" indent="0" algn="ctr" rtl="0">
              <a:spcBef>
                <a:spcPts val="0"/>
              </a:spcBef>
              <a:spcAft>
                <a:spcPts val="0"/>
              </a:spcAft>
              <a:buNone/>
            </a:pPr>
            <a:r>
              <a:rPr lang="en" sz="1000" b="1">
                <a:latin typeface="Open Sans"/>
                <a:ea typeface="Open Sans"/>
                <a:cs typeface="Open Sans"/>
                <a:sym typeface="Open Sans"/>
              </a:rPr>
              <a:t>f</a:t>
            </a:r>
            <a:endParaRPr sz="1000" b="1">
              <a:latin typeface="Open Sans"/>
              <a:ea typeface="Open Sans"/>
              <a:cs typeface="Open Sans"/>
              <a:sym typeface="Open Sans"/>
            </a:endParaRPr>
          </a:p>
        </p:txBody>
      </p:sp>
      <p:sp>
        <p:nvSpPr>
          <p:cNvPr id="469" name="Google Shape;469;p55"/>
          <p:cNvSpPr txBox="1"/>
          <p:nvPr/>
        </p:nvSpPr>
        <p:spPr>
          <a:xfrm>
            <a:off x="6942550" y="2527250"/>
            <a:ext cx="1581900" cy="4155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500">
                <a:solidFill>
                  <a:srgbClr val="000000"/>
                </a:solidFill>
                <a:latin typeface="Open Sans"/>
                <a:ea typeface="Open Sans"/>
                <a:cs typeface="Open Sans"/>
                <a:sym typeface="Open Sans"/>
              </a:rPr>
              <a:t>Benchmark</a:t>
            </a:r>
            <a:endParaRPr sz="900">
              <a:latin typeface="Open Sans"/>
              <a:ea typeface="Open Sans"/>
              <a:cs typeface="Open Sans"/>
              <a:sym typeface="Open Sans"/>
            </a:endParaRPr>
          </a:p>
        </p:txBody>
      </p:sp>
      <p:sp>
        <p:nvSpPr>
          <p:cNvPr id="470" name="Google Shape;470;p55"/>
          <p:cNvSpPr/>
          <p:nvPr/>
        </p:nvSpPr>
        <p:spPr>
          <a:xfrm>
            <a:off x="256500" y="2924850"/>
            <a:ext cx="2054100" cy="2005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a:ea typeface="Open Sans"/>
              <a:cs typeface="Open Sans"/>
              <a:sym typeface="Open Sans"/>
            </a:endParaRPr>
          </a:p>
        </p:txBody>
      </p:sp>
      <p:grpSp>
        <p:nvGrpSpPr>
          <p:cNvPr id="471" name="Google Shape;471;p55"/>
          <p:cNvGrpSpPr/>
          <p:nvPr/>
        </p:nvGrpSpPr>
        <p:grpSpPr>
          <a:xfrm>
            <a:off x="294774" y="3100425"/>
            <a:ext cx="1989000" cy="1654350"/>
            <a:chOff x="294774" y="3100425"/>
            <a:chExt cx="1989000" cy="1654350"/>
          </a:xfrm>
        </p:grpSpPr>
        <p:sp>
          <p:nvSpPr>
            <p:cNvPr id="472" name="Google Shape;472;p55"/>
            <p:cNvSpPr/>
            <p:nvPr/>
          </p:nvSpPr>
          <p:spPr>
            <a:xfrm>
              <a:off x="1632174" y="310042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73" name="Google Shape;473;p55"/>
            <p:cNvSpPr/>
            <p:nvPr/>
          </p:nvSpPr>
          <p:spPr>
            <a:xfrm>
              <a:off x="1632174" y="35130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74" name="Google Shape;474;p55"/>
            <p:cNvSpPr/>
            <p:nvPr/>
          </p:nvSpPr>
          <p:spPr>
            <a:xfrm>
              <a:off x="294774" y="39276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75" name="Google Shape;475;p55"/>
            <p:cNvSpPr/>
            <p:nvPr/>
          </p:nvSpPr>
          <p:spPr>
            <a:xfrm>
              <a:off x="963474" y="39276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76" name="Google Shape;476;p55"/>
            <p:cNvSpPr/>
            <p:nvPr/>
          </p:nvSpPr>
          <p:spPr>
            <a:xfrm>
              <a:off x="1632174" y="39276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77" name="Google Shape;477;p55"/>
            <p:cNvSpPr/>
            <p:nvPr/>
          </p:nvSpPr>
          <p:spPr>
            <a:xfrm>
              <a:off x="294774" y="43401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78" name="Google Shape;478;p55"/>
            <p:cNvSpPr/>
            <p:nvPr/>
          </p:nvSpPr>
          <p:spPr>
            <a:xfrm>
              <a:off x="963474" y="43401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79" name="Google Shape;479;p55"/>
            <p:cNvSpPr/>
            <p:nvPr/>
          </p:nvSpPr>
          <p:spPr>
            <a:xfrm>
              <a:off x="1632174" y="43401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80" name="Google Shape;480;p55"/>
            <p:cNvSpPr/>
            <p:nvPr/>
          </p:nvSpPr>
          <p:spPr>
            <a:xfrm>
              <a:off x="294774" y="310042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81" name="Google Shape;481;p55"/>
            <p:cNvSpPr/>
            <p:nvPr/>
          </p:nvSpPr>
          <p:spPr>
            <a:xfrm>
              <a:off x="963474" y="310042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82" name="Google Shape;482;p55"/>
            <p:cNvSpPr/>
            <p:nvPr/>
          </p:nvSpPr>
          <p:spPr>
            <a:xfrm>
              <a:off x="294774" y="35130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83" name="Google Shape;483;p55"/>
            <p:cNvSpPr/>
            <p:nvPr/>
          </p:nvSpPr>
          <p:spPr>
            <a:xfrm>
              <a:off x="963474" y="35130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grpSp>
      <p:sp>
        <p:nvSpPr>
          <p:cNvPr id="484" name="Google Shape;484;p55"/>
          <p:cNvSpPr txBox="1"/>
          <p:nvPr/>
        </p:nvSpPr>
        <p:spPr>
          <a:xfrm>
            <a:off x="539575" y="2527250"/>
            <a:ext cx="1499400" cy="4155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500">
                <a:solidFill>
                  <a:srgbClr val="000000"/>
                </a:solidFill>
                <a:latin typeface="Open Sans"/>
                <a:ea typeface="Open Sans"/>
                <a:cs typeface="Open Sans"/>
                <a:sym typeface="Open Sans"/>
              </a:rPr>
              <a:t>Design 1</a:t>
            </a:r>
            <a:endParaRPr sz="900">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Q1</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56"/>
          <p:cNvSpPr txBox="1">
            <a:spLocks noGrp="1"/>
          </p:cNvSpPr>
          <p:nvPr>
            <p:ph type="title"/>
          </p:nvPr>
        </p:nvSpPr>
        <p:spPr>
          <a:xfrm>
            <a:off x="294338" y="74850"/>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Q3a</a:t>
            </a:r>
            <a:endParaRPr dirty="0"/>
          </a:p>
        </p:txBody>
      </p:sp>
      <p:sp>
        <p:nvSpPr>
          <p:cNvPr id="490" name="Google Shape;490;p56"/>
          <p:cNvSpPr txBox="1">
            <a:spLocks noGrp="1"/>
          </p:cNvSpPr>
          <p:nvPr>
            <p:ph type="body" idx="1"/>
          </p:nvPr>
        </p:nvSpPr>
        <p:spPr>
          <a:xfrm>
            <a:off x="294338" y="801300"/>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rgbClr val="0B5394"/>
                </a:solidFill>
              </a:rPr>
              <a:t>What is the time taken for a system w/ </a:t>
            </a:r>
            <a:r>
              <a:rPr lang="en" b="1" dirty="0">
                <a:solidFill>
                  <a:srgbClr val="0B5394"/>
                </a:solidFill>
              </a:rPr>
              <a:t>N</a:t>
            </a:r>
            <a:r>
              <a:rPr lang="en" b="1" baseline="-25000" dirty="0">
                <a:solidFill>
                  <a:srgbClr val="0B5394"/>
                </a:solidFill>
              </a:rPr>
              <a:t>wimpy </a:t>
            </a:r>
            <a:r>
              <a:rPr lang="en" b="1" dirty="0">
                <a:solidFill>
                  <a:srgbClr val="0B5394"/>
                </a:solidFill>
              </a:rPr>
              <a:t>cores</a:t>
            </a:r>
            <a:r>
              <a:rPr lang="en" dirty="0">
                <a:solidFill>
                  <a:srgbClr val="0B5394"/>
                </a:solidFill>
              </a:rPr>
              <a:t> &amp; parallelizable fraction f?</a:t>
            </a:r>
            <a:endParaRPr dirty="0">
              <a:solidFill>
                <a:srgbClr val="0B5394"/>
              </a:solidFill>
            </a:endParaRPr>
          </a:p>
          <a:p>
            <a:pPr marL="2114550" lvl="0" indent="0" algn="l" rtl="0">
              <a:spcBef>
                <a:spcPts val="1200"/>
              </a:spcBef>
              <a:spcAft>
                <a:spcPts val="1200"/>
              </a:spcAft>
              <a:buNone/>
            </a:pPr>
            <a:r>
              <a:rPr lang="en" b="1" dirty="0">
                <a:solidFill>
                  <a:schemeClr val="accent5"/>
                </a:solidFill>
              </a:rPr>
              <a:t>Serial Part:</a:t>
            </a:r>
            <a:r>
              <a:rPr lang="en" dirty="0">
                <a:solidFill>
                  <a:schemeClr val="accent5"/>
                </a:solidFill>
              </a:rPr>
              <a:t> 	200(1-f)</a:t>
            </a:r>
            <a:br>
              <a:rPr lang="en" dirty="0">
                <a:solidFill>
                  <a:schemeClr val="accent5"/>
                </a:solidFill>
              </a:rPr>
            </a:br>
            <a:r>
              <a:rPr lang="en" b="1" dirty="0">
                <a:solidFill>
                  <a:schemeClr val="accent5"/>
                </a:solidFill>
              </a:rPr>
              <a:t>Parallel part:</a:t>
            </a:r>
            <a:r>
              <a:rPr lang="en" dirty="0">
                <a:solidFill>
                  <a:schemeClr val="accent5"/>
                </a:solidFill>
              </a:rPr>
              <a:t> 	200f/N</a:t>
            </a:r>
            <a:r>
              <a:rPr lang="en" baseline="-25000" dirty="0">
                <a:solidFill>
                  <a:schemeClr val="accent5"/>
                </a:solidFill>
              </a:rPr>
              <a:t>wimpy</a:t>
            </a:r>
            <a:br>
              <a:rPr lang="en" baseline="-25000" dirty="0">
                <a:solidFill>
                  <a:schemeClr val="accent5"/>
                </a:solidFill>
              </a:rPr>
            </a:br>
            <a:r>
              <a:rPr lang="en" b="1" dirty="0">
                <a:solidFill>
                  <a:schemeClr val="accent5"/>
                </a:solidFill>
              </a:rPr>
              <a:t>Total</a:t>
            </a:r>
            <a:r>
              <a:rPr lang="en" dirty="0">
                <a:solidFill>
                  <a:schemeClr val="accent5"/>
                </a:solidFill>
              </a:rPr>
              <a:t>	=		200(1-f) + 200f / N</a:t>
            </a:r>
            <a:r>
              <a:rPr lang="en" baseline="-25000" dirty="0">
                <a:solidFill>
                  <a:schemeClr val="accent5"/>
                </a:solidFill>
              </a:rPr>
              <a:t>wimpy</a:t>
            </a:r>
            <a:br>
              <a:rPr lang="en" dirty="0">
                <a:solidFill>
                  <a:schemeClr val="accent5"/>
                </a:solidFill>
              </a:rPr>
            </a:br>
            <a:r>
              <a:rPr lang="en" dirty="0">
                <a:solidFill>
                  <a:schemeClr val="accent5"/>
                </a:solidFill>
              </a:rPr>
              <a:t>	  	=		200((1-f) + (f/N</a:t>
            </a:r>
            <a:r>
              <a:rPr lang="en" baseline="-25000" dirty="0">
                <a:solidFill>
                  <a:schemeClr val="accent5"/>
                </a:solidFill>
              </a:rPr>
              <a:t>wimpy</a:t>
            </a:r>
            <a:r>
              <a:rPr lang="en" dirty="0">
                <a:solidFill>
                  <a:schemeClr val="accent5"/>
                </a:solidFill>
              </a:rPr>
              <a:t>))</a:t>
            </a:r>
            <a:endParaRPr dirty="0">
              <a:solidFill>
                <a:schemeClr val="accent5"/>
              </a:solidFill>
            </a:endParaRPr>
          </a:p>
        </p:txBody>
      </p:sp>
      <p:sp>
        <p:nvSpPr>
          <p:cNvPr id="491" name="Google Shape;491;p56"/>
          <p:cNvSpPr/>
          <p:nvPr/>
        </p:nvSpPr>
        <p:spPr>
          <a:xfrm>
            <a:off x="6798675" y="3736050"/>
            <a:ext cx="1869600" cy="492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Single wimpy: </a:t>
            </a:r>
            <a:br>
              <a:rPr lang="en" sz="1200">
                <a:latin typeface="Open Sans"/>
                <a:ea typeface="Open Sans"/>
                <a:cs typeface="Open Sans"/>
                <a:sym typeface="Open Sans"/>
              </a:rPr>
            </a:br>
            <a:r>
              <a:rPr lang="en" sz="1200">
                <a:latin typeface="Open Sans"/>
                <a:ea typeface="Open Sans"/>
                <a:cs typeface="Open Sans"/>
                <a:sym typeface="Open Sans"/>
              </a:rPr>
              <a:t>Benchmark takes</a:t>
            </a:r>
            <a:r>
              <a:rPr lang="en" sz="1200" b="1">
                <a:latin typeface="Open Sans"/>
                <a:ea typeface="Open Sans"/>
                <a:cs typeface="Open Sans"/>
                <a:sym typeface="Open Sans"/>
              </a:rPr>
              <a:t> 200s</a:t>
            </a:r>
            <a:endParaRPr sz="1200" b="1">
              <a:latin typeface="Open Sans"/>
              <a:ea typeface="Open Sans"/>
              <a:cs typeface="Open Sans"/>
              <a:sym typeface="Open Sans"/>
            </a:endParaRPr>
          </a:p>
        </p:txBody>
      </p:sp>
      <p:sp>
        <p:nvSpPr>
          <p:cNvPr id="492" name="Google Shape;492;p56"/>
          <p:cNvSpPr/>
          <p:nvPr/>
        </p:nvSpPr>
        <p:spPr>
          <a:xfrm>
            <a:off x="6798700" y="4341525"/>
            <a:ext cx="1869600" cy="4926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Single brawny: </a:t>
            </a:r>
            <a:endParaRPr sz="1200">
              <a:latin typeface="Open Sans"/>
              <a:ea typeface="Open Sans"/>
              <a:cs typeface="Open Sans"/>
              <a:sym typeface="Open Sans"/>
            </a:endParaRPr>
          </a:p>
          <a:p>
            <a:pPr marL="0" lvl="0" indent="0" algn="ctr" rtl="0">
              <a:spcBef>
                <a:spcPts val="0"/>
              </a:spcBef>
              <a:spcAft>
                <a:spcPts val="0"/>
              </a:spcAft>
              <a:buNone/>
            </a:pPr>
            <a:r>
              <a:rPr lang="en" sz="1200">
                <a:latin typeface="Open Sans"/>
                <a:ea typeface="Open Sans"/>
                <a:cs typeface="Open Sans"/>
                <a:sym typeface="Open Sans"/>
              </a:rPr>
              <a:t>Benchmark takes </a:t>
            </a:r>
            <a:r>
              <a:rPr lang="en" sz="1200" b="1">
                <a:latin typeface="Open Sans"/>
                <a:ea typeface="Open Sans"/>
                <a:cs typeface="Open Sans"/>
                <a:sym typeface="Open Sans"/>
              </a:rPr>
              <a:t>100s</a:t>
            </a:r>
            <a:endParaRPr sz="1200" b="1">
              <a:latin typeface="Open Sans"/>
              <a:ea typeface="Open Sans"/>
              <a:cs typeface="Open Sans"/>
              <a:sym typeface="Open Sans"/>
            </a:endParaRPr>
          </a:p>
        </p:txBody>
      </p:sp>
      <p:sp>
        <p:nvSpPr>
          <p:cNvPr id="493" name="Google Shape;493;p56"/>
          <p:cNvSpPr/>
          <p:nvPr/>
        </p:nvSpPr>
        <p:spPr>
          <a:xfrm>
            <a:off x="6798700" y="2900900"/>
            <a:ext cx="869100" cy="414600"/>
          </a:xfrm>
          <a:prstGeom prst="rect">
            <a:avLst/>
          </a:prstGeom>
          <a:solidFill>
            <a:srgbClr val="FCE5CD"/>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Serial</a:t>
            </a:r>
            <a:endParaRPr sz="1200">
              <a:latin typeface="Open Sans"/>
              <a:ea typeface="Open Sans"/>
              <a:cs typeface="Open Sans"/>
              <a:sym typeface="Open Sans"/>
            </a:endParaRPr>
          </a:p>
          <a:p>
            <a:pPr marL="0" lvl="0" indent="0" algn="ctr" rtl="0">
              <a:spcBef>
                <a:spcPts val="0"/>
              </a:spcBef>
              <a:spcAft>
                <a:spcPts val="0"/>
              </a:spcAft>
              <a:buNone/>
            </a:pPr>
            <a:r>
              <a:rPr lang="en" sz="1200">
                <a:latin typeface="Open Sans"/>
                <a:ea typeface="Open Sans"/>
                <a:cs typeface="Open Sans"/>
                <a:sym typeface="Open Sans"/>
              </a:rPr>
              <a:t>(1 - f)</a:t>
            </a:r>
            <a:endParaRPr sz="1200">
              <a:latin typeface="Open Sans"/>
              <a:ea typeface="Open Sans"/>
              <a:cs typeface="Open Sans"/>
              <a:sym typeface="Open Sans"/>
            </a:endParaRPr>
          </a:p>
        </p:txBody>
      </p:sp>
      <p:sp>
        <p:nvSpPr>
          <p:cNvPr id="494" name="Google Shape;494;p56"/>
          <p:cNvSpPr/>
          <p:nvPr/>
        </p:nvSpPr>
        <p:spPr>
          <a:xfrm>
            <a:off x="7667800" y="2900900"/>
            <a:ext cx="1000500" cy="414600"/>
          </a:xfrm>
          <a:prstGeom prst="rect">
            <a:avLst/>
          </a:prstGeom>
          <a:solidFill>
            <a:srgbClr val="D9D2E9"/>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Open Sans"/>
                <a:ea typeface="Open Sans"/>
                <a:cs typeface="Open Sans"/>
                <a:sym typeface="Open Sans"/>
              </a:rPr>
              <a:t>Parallelizable</a:t>
            </a:r>
            <a:endParaRPr sz="1000">
              <a:latin typeface="Open Sans"/>
              <a:ea typeface="Open Sans"/>
              <a:cs typeface="Open Sans"/>
              <a:sym typeface="Open Sans"/>
            </a:endParaRPr>
          </a:p>
          <a:p>
            <a:pPr marL="0" lvl="0" indent="0" algn="ctr" rtl="0">
              <a:spcBef>
                <a:spcPts val="0"/>
              </a:spcBef>
              <a:spcAft>
                <a:spcPts val="0"/>
              </a:spcAft>
              <a:buNone/>
            </a:pPr>
            <a:r>
              <a:rPr lang="en" sz="1000" b="1">
                <a:latin typeface="Open Sans"/>
                <a:ea typeface="Open Sans"/>
                <a:cs typeface="Open Sans"/>
                <a:sym typeface="Open Sans"/>
              </a:rPr>
              <a:t>f</a:t>
            </a:r>
            <a:endParaRPr sz="1000" b="1">
              <a:latin typeface="Open Sans"/>
              <a:ea typeface="Open Sans"/>
              <a:cs typeface="Open Sans"/>
              <a:sym typeface="Open Sans"/>
            </a:endParaRPr>
          </a:p>
        </p:txBody>
      </p:sp>
      <p:sp>
        <p:nvSpPr>
          <p:cNvPr id="495" name="Google Shape;495;p56"/>
          <p:cNvSpPr txBox="1"/>
          <p:nvPr/>
        </p:nvSpPr>
        <p:spPr>
          <a:xfrm>
            <a:off x="6942550" y="2527250"/>
            <a:ext cx="1581900" cy="4155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500">
                <a:solidFill>
                  <a:srgbClr val="000000"/>
                </a:solidFill>
                <a:latin typeface="Open Sans"/>
                <a:ea typeface="Open Sans"/>
                <a:cs typeface="Open Sans"/>
                <a:sym typeface="Open Sans"/>
              </a:rPr>
              <a:t>Benchmark</a:t>
            </a:r>
            <a:endParaRPr sz="900">
              <a:latin typeface="Open Sans"/>
              <a:ea typeface="Open Sans"/>
              <a:cs typeface="Open Sans"/>
              <a:sym typeface="Open Sans"/>
            </a:endParaRPr>
          </a:p>
        </p:txBody>
      </p:sp>
      <p:sp>
        <p:nvSpPr>
          <p:cNvPr id="496" name="Google Shape;496;p56"/>
          <p:cNvSpPr/>
          <p:nvPr/>
        </p:nvSpPr>
        <p:spPr>
          <a:xfrm>
            <a:off x="256500" y="2924850"/>
            <a:ext cx="2054100" cy="2005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a:ea typeface="Open Sans"/>
              <a:cs typeface="Open Sans"/>
              <a:sym typeface="Open Sans"/>
            </a:endParaRPr>
          </a:p>
        </p:txBody>
      </p:sp>
      <p:grpSp>
        <p:nvGrpSpPr>
          <p:cNvPr id="497" name="Google Shape;497;p56"/>
          <p:cNvGrpSpPr/>
          <p:nvPr/>
        </p:nvGrpSpPr>
        <p:grpSpPr>
          <a:xfrm>
            <a:off x="294774" y="3100425"/>
            <a:ext cx="1989000" cy="1654350"/>
            <a:chOff x="294774" y="3100425"/>
            <a:chExt cx="1989000" cy="1654350"/>
          </a:xfrm>
        </p:grpSpPr>
        <p:sp>
          <p:nvSpPr>
            <p:cNvPr id="498" name="Google Shape;498;p56"/>
            <p:cNvSpPr/>
            <p:nvPr/>
          </p:nvSpPr>
          <p:spPr>
            <a:xfrm>
              <a:off x="1632174" y="310042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499" name="Google Shape;499;p56"/>
            <p:cNvSpPr/>
            <p:nvPr/>
          </p:nvSpPr>
          <p:spPr>
            <a:xfrm>
              <a:off x="1632174" y="35130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00" name="Google Shape;500;p56"/>
            <p:cNvSpPr/>
            <p:nvPr/>
          </p:nvSpPr>
          <p:spPr>
            <a:xfrm>
              <a:off x="294774" y="39276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01" name="Google Shape;501;p56"/>
            <p:cNvSpPr/>
            <p:nvPr/>
          </p:nvSpPr>
          <p:spPr>
            <a:xfrm>
              <a:off x="963474" y="39276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02" name="Google Shape;502;p56"/>
            <p:cNvSpPr/>
            <p:nvPr/>
          </p:nvSpPr>
          <p:spPr>
            <a:xfrm>
              <a:off x="1632174" y="39276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03" name="Google Shape;503;p56"/>
            <p:cNvSpPr/>
            <p:nvPr/>
          </p:nvSpPr>
          <p:spPr>
            <a:xfrm>
              <a:off x="294774" y="43401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04" name="Google Shape;504;p56"/>
            <p:cNvSpPr/>
            <p:nvPr/>
          </p:nvSpPr>
          <p:spPr>
            <a:xfrm>
              <a:off x="963474" y="43401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05" name="Google Shape;505;p56"/>
            <p:cNvSpPr/>
            <p:nvPr/>
          </p:nvSpPr>
          <p:spPr>
            <a:xfrm>
              <a:off x="1632174" y="43401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06" name="Google Shape;506;p56"/>
            <p:cNvSpPr/>
            <p:nvPr/>
          </p:nvSpPr>
          <p:spPr>
            <a:xfrm>
              <a:off x="294774" y="310042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07" name="Google Shape;507;p56"/>
            <p:cNvSpPr/>
            <p:nvPr/>
          </p:nvSpPr>
          <p:spPr>
            <a:xfrm>
              <a:off x="963474" y="310042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08" name="Google Shape;508;p56"/>
            <p:cNvSpPr/>
            <p:nvPr/>
          </p:nvSpPr>
          <p:spPr>
            <a:xfrm>
              <a:off x="294774" y="35130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09" name="Google Shape;509;p56"/>
            <p:cNvSpPr/>
            <p:nvPr/>
          </p:nvSpPr>
          <p:spPr>
            <a:xfrm>
              <a:off x="963474" y="35130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grpSp>
      <p:sp>
        <p:nvSpPr>
          <p:cNvPr id="510" name="Google Shape;510;p56"/>
          <p:cNvSpPr txBox="1"/>
          <p:nvPr/>
        </p:nvSpPr>
        <p:spPr>
          <a:xfrm>
            <a:off x="539575" y="2527250"/>
            <a:ext cx="1499400" cy="4155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500">
                <a:solidFill>
                  <a:srgbClr val="000000"/>
                </a:solidFill>
                <a:latin typeface="Open Sans"/>
                <a:ea typeface="Open Sans"/>
                <a:cs typeface="Open Sans"/>
                <a:sym typeface="Open Sans"/>
              </a:rPr>
              <a:t>Design 1</a:t>
            </a:r>
            <a:endParaRPr sz="900">
              <a:latin typeface="Open Sans"/>
              <a:ea typeface="Open Sans"/>
              <a:cs typeface="Open Sans"/>
              <a:sym typeface="Open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5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Q3b</a:t>
            </a:r>
            <a:endParaRPr/>
          </a:p>
        </p:txBody>
      </p:sp>
      <p:sp>
        <p:nvSpPr>
          <p:cNvPr id="516" name="Google Shape;516;p57"/>
          <p:cNvSpPr txBox="1">
            <a:spLocks noGrp="1"/>
          </p:cNvSpPr>
          <p:nvPr>
            <p:ph type="body" idx="1"/>
          </p:nvPr>
        </p:nvSpPr>
        <p:spPr>
          <a:xfrm>
            <a:off x="311700" y="1266325"/>
            <a:ext cx="8520600" cy="7581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1200"/>
              </a:spcAft>
              <a:buNone/>
            </a:pPr>
            <a:r>
              <a:rPr lang="en">
                <a:solidFill>
                  <a:srgbClr val="0B5394"/>
                </a:solidFill>
              </a:rPr>
              <a:t>What is the time taken for a system w/ </a:t>
            </a:r>
            <a:r>
              <a:rPr lang="en" b="1">
                <a:solidFill>
                  <a:srgbClr val="0B5394"/>
                </a:solidFill>
              </a:rPr>
              <a:t>N</a:t>
            </a:r>
            <a:r>
              <a:rPr lang="en" b="1" baseline="-25000">
                <a:solidFill>
                  <a:srgbClr val="0B5394"/>
                </a:solidFill>
              </a:rPr>
              <a:t>wimpy </a:t>
            </a:r>
            <a:r>
              <a:rPr lang="en" b="1">
                <a:solidFill>
                  <a:srgbClr val="0B5394"/>
                </a:solidFill>
              </a:rPr>
              <a:t>cores</a:t>
            </a:r>
            <a:r>
              <a:rPr lang="en">
                <a:solidFill>
                  <a:srgbClr val="0B5394"/>
                </a:solidFill>
              </a:rPr>
              <a:t>, </a:t>
            </a:r>
            <a:r>
              <a:rPr lang="en" b="1">
                <a:solidFill>
                  <a:srgbClr val="0B5394"/>
                </a:solidFill>
              </a:rPr>
              <a:t>N</a:t>
            </a:r>
            <a:r>
              <a:rPr lang="en" b="1" baseline="-25000">
                <a:solidFill>
                  <a:srgbClr val="0B5394"/>
                </a:solidFill>
              </a:rPr>
              <a:t>brawny</a:t>
            </a:r>
            <a:r>
              <a:rPr lang="en" b="1">
                <a:solidFill>
                  <a:srgbClr val="0B5394"/>
                </a:solidFill>
              </a:rPr>
              <a:t> cores</a:t>
            </a:r>
            <a:r>
              <a:rPr lang="en">
                <a:solidFill>
                  <a:srgbClr val="0B5394"/>
                </a:solidFill>
              </a:rPr>
              <a:t> and parallelizable fraction </a:t>
            </a:r>
            <a:r>
              <a:rPr lang="en" b="1">
                <a:solidFill>
                  <a:srgbClr val="0B5394"/>
                </a:solidFill>
              </a:rPr>
              <a:t>f</a:t>
            </a:r>
            <a:r>
              <a:rPr lang="en">
                <a:solidFill>
                  <a:srgbClr val="0B5394"/>
                </a:solidFill>
              </a:rPr>
              <a:t>?</a:t>
            </a:r>
            <a:endParaRPr>
              <a:solidFill>
                <a:schemeClr val="accent5"/>
              </a:solidFill>
            </a:endParaRPr>
          </a:p>
        </p:txBody>
      </p:sp>
      <p:sp>
        <p:nvSpPr>
          <p:cNvPr id="517" name="Google Shape;517;p57"/>
          <p:cNvSpPr/>
          <p:nvPr/>
        </p:nvSpPr>
        <p:spPr>
          <a:xfrm>
            <a:off x="6798675" y="3736050"/>
            <a:ext cx="1869600" cy="492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Single wimpy: </a:t>
            </a:r>
            <a:br>
              <a:rPr lang="en" sz="1200">
                <a:latin typeface="Open Sans"/>
                <a:ea typeface="Open Sans"/>
                <a:cs typeface="Open Sans"/>
                <a:sym typeface="Open Sans"/>
              </a:rPr>
            </a:br>
            <a:r>
              <a:rPr lang="en" sz="1200">
                <a:latin typeface="Open Sans"/>
                <a:ea typeface="Open Sans"/>
                <a:cs typeface="Open Sans"/>
                <a:sym typeface="Open Sans"/>
              </a:rPr>
              <a:t>Benchmark takes</a:t>
            </a:r>
            <a:r>
              <a:rPr lang="en" sz="1200" b="1">
                <a:latin typeface="Open Sans"/>
                <a:ea typeface="Open Sans"/>
                <a:cs typeface="Open Sans"/>
                <a:sym typeface="Open Sans"/>
              </a:rPr>
              <a:t> 200s</a:t>
            </a:r>
            <a:endParaRPr sz="1200" b="1">
              <a:latin typeface="Open Sans"/>
              <a:ea typeface="Open Sans"/>
              <a:cs typeface="Open Sans"/>
              <a:sym typeface="Open Sans"/>
            </a:endParaRPr>
          </a:p>
        </p:txBody>
      </p:sp>
      <p:sp>
        <p:nvSpPr>
          <p:cNvPr id="518" name="Google Shape;518;p57"/>
          <p:cNvSpPr/>
          <p:nvPr/>
        </p:nvSpPr>
        <p:spPr>
          <a:xfrm>
            <a:off x="6798700" y="4341525"/>
            <a:ext cx="1869600" cy="4926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Single brawny: </a:t>
            </a:r>
            <a:endParaRPr sz="1200">
              <a:latin typeface="Open Sans"/>
              <a:ea typeface="Open Sans"/>
              <a:cs typeface="Open Sans"/>
              <a:sym typeface="Open Sans"/>
            </a:endParaRPr>
          </a:p>
          <a:p>
            <a:pPr marL="0" lvl="0" indent="0" algn="ctr" rtl="0">
              <a:spcBef>
                <a:spcPts val="0"/>
              </a:spcBef>
              <a:spcAft>
                <a:spcPts val="0"/>
              </a:spcAft>
              <a:buNone/>
            </a:pPr>
            <a:r>
              <a:rPr lang="en" sz="1200">
                <a:latin typeface="Open Sans"/>
                <a:ea typeface="Open Sans"/>
                <a:cs typeface="Open Sans"/>
                <a:sym typeface="Open Sans"/>
              </a:rPr>
              <a:t>Benchmark takes </a:t>
            </a:r>
            <a:r>
              <a:rPr lang="en" sz="1200" b="1">
                <a:latin typeface="Open Sans"/>
                <a:ea typeface="Open Sans"/>
                <a:cs typeface="Open Sans"/>
                <a:sym typeface="Open Sans"/>
              </a:rPr>
              <a:t>100s</a:t>
            </a:r>
            <a:endParaRPr sz="1200" b="1">
              <a:latin typeface="Open Sans"/>
              <a:ea typeface="Open Sans"/>
              <a:cs typeface="Open Sans"/>
              <a:sym typeface="Open Sans"/>
            </a:endParaRPr>
          </a:p>
        </p:txBody>
      </p:sp>
      <p:sp>
        <p:nvSpPr>
          <p:cNvPr id="519" name="Google Shape;519;p57"/>
          <p:cNvSpPr/>
          <p:nvPr/>
        </p:nvSpPr>
        <p:spPr>
          <a:xfrm>
            <a:off x="6798700" y="2900900"/>
            <a:ext cx="869100" cy="414600"/>
          </a:xfrm>
          <a:prstGeom prst="rect">
            <a:avLst/>
          </a:prstGeom>
          <a:solidFill>
            <a:srgbClr val="FCE5CD"/>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Serial</a:t>
            </a:r>
            <a:endParaRPr sz="1200">
              <a:latin typeface="Open Sans"/>
              <a:ea typeface="Open Sans"/>
              <a:cs typeface="Open Sans"/>
              <a:sym typeface="Open Sans"/>
            </a:endParaRPr>
          </a:p>
          <a:p>
            <a:pPr marL="0" lvl="0" indent="0" algn="ctr" rtl="0">
              <a:spcBef>
                <a:spcPts val="0"/>
              </a:spcBef>
              <a:spcAft>
                <a:spcPts val="0"/>
              </a:spcAft>
              <a:buNone/>
            </a:pPr>
            <a:r>
              <a:rPr lang="en" sz="1200">
                <a:latin typeface="Open Sans"/>
                <a:ea typeface="Open Sans"/>
                <a:cs typeface="Open Sans"/>
                <a:sym typeface="Open Sans"/>
              </a:rPr>
              <a:t>(1 - f)</a:t>
            </a:r>
            <a:endParaRPr sz="1200">
              <a:latin typeface="Open Sans"/>
              <a:ea typeface="Open Sans"/>
              <a:cs typeface="Open Sans"/>
              <a:sym typeface="Open Sans"/>
            </a:endParaRPr>
          </a:p>
        </p:txBody>
      </p:sp>
      <p:sp>
        <p:nvSpPr>
          <p:cNvPr id="520" name="Google Shape;520;p57"/>
          <p:cNvSpPr/>
          <p:nvPr/>
        </p:nvSpPr>
        <p:spPr>
          <a:xfrm>
            <a:off x="7667800" y="2900900"/>
            <a:ext cx="1000500" cy="414600"/>
          </a:xfrm>
          <a:prstGeom prst="rect">
            <a:avLst/>
          </a:prstGeom>
          <a:solidFill>
            <a:srgbClr val="D9D2E9"/>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Open Sans"/>
                <a:ea typeface="Open Sans"/>
                <a:cs typeface="Open Sans"/>
                <a:sym typeface="Open Sans"/>
              </a:rPr>
              <a:t>Parallelizable</a:t>
            </a:r>
            <a:endParaRPr sz="1000">
              <a:latin typeface="Open Sans"/>
              <a:ea typeface="Open Sans"/>
              <a:cs typeface="Open Sans"/>
              <a:sym typeface="Open Sans"/>
            </a:endParaRPr>
          </a:p>
          <a:p>
            <a:pPr marL="0" lvl="0" indent="0" algn="ctr" rtl="0">
              <a:spcBef>
                <a:spcPts val="0"/>
              </a:spcBef>
              <a:spcAft>
                <a:spcPts val="0"/>
              </a:spcAft>
              <a:buNone/>
            </a:pPr>
            <a:r>
              <a:rPr lang="en" sz="1000" b="1">
                <a:latin typeface="Open Sans"/>
                <a:ea typeface="Open Sans"/>
                <a:cs typeface="Open Sans"/>
                <a:sym typeface="Open Sans"/>
              </a:rPr>
              <a:t>f</a:t>
            </a:r>
            <a:endParaRPr sz="1000" b="1">
              <a:latin typeface="Open Sans"/>
              <a:ea typeface="Open Sans"/>
              <a:cs typeface="Open Sans"/>
              <a:sym typeface="Open Sans"/>
            </a:endParaRPr>
          </a:p>
        </p:txBody>
      </p:sp>
      <p:sp>
        <p:nvSpPr>
          <p:cNvPr id="521" name="Google Shape;521;p57"/>
          <p:cNvSpPr txBox="1"/>
          <p:nvPr/>
        </p:nvSpPr>
        <p:spPr>
          <a:xfrm>
            <a:off x="6942550" y="2527250"/>
            <a:ext cx="1581900" cy="4155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500">
                <a:solidFill>
                  <a:srgbClr val="000000"/>
                </a:solidFill>
                <a:latin typeface="Open Sans"/>
                <a:ea typeface="Open Sans"/>
                <a:cs typeface="Open Sans"/>
                <a:sym typeface="Open Sans"/>
              </a:rPr>
              <a:t>Benchmark</a:t>
            </a:r>
            <a:endParaRPr sz="900">
              <a:latin typeface="Open Sans"/>
              <a:ea typeface="Open Sans"/>
              <a:cs typeface="Open Sans"/>
              <a:sym typeface="Open Sans"/>
            </a:endParaRPr>
          </a:p>
        </p:txBody>
      </p:sp>
      <p:sp>
        <p:nvSpPr>
          <p:cNvPr id="522" name="Google Shape;522;p57"/>
          <p:cNvSpPr/>
          <p:nvPr/>
        </p:nvSpPr>
        <p:spPr>
          <a:xfrm>
            <a:off x="4547400" y="2924850"/>
            <a:ext cx="2054100" cy="2005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523" name="Google Shape;523;p57"/>
          <p:cNvSpPr/>
          <p:nvPr/>
        </p:nvSpPr>
        <p:spPr>
          <a:xfrm>
            <a:off x="4579950" y="30092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24" name="Google Shape;524;p57"/>
          <p:cNvSpPr/>
          <p:nvPr/>
        </p:nvSpPr>
        <p:spPr>
          <a:xfrm>
            <a:off x="5626563" y="3976875"/>
            <a:ext cx="869100" cy="869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Brawny</a:t>
            </a:r>
            <a:endParaRPr>
              <a:latin typeface="Open Sans"/>
              <a:ea typeface="Open Sans"/>
              <a:cs typeface="Open Sans"/>
              <a:sym typeface="Open Sans"/>
            </a:endParaRPr>
          </a:p>
        </p:txBody>
      </p:sp>
      <p:sp>
        <p:nvSpPr>
          <p:cNvPr id="525" name="Google Shape;525;p57"/>
          <p:cNvSpPr/>
          <p:nvPr/>
        </p:nvSpPr>
        <p:spPr>
          <a:xfrm>
            <a:off x="5248650" y="30092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26" name="Google Shape;526;p57"/>
          <p:cNvSpPr/>
          <p:nvPr/>
        </p:nvSpPr>
        <p:spPr>
          <a:xfrm>
            <a:off x="5917350" y="30092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27" name="Google Shape;527;p57"/>
          <p:cNvSpPr/>
          <p:nvPr/>
        </p:nvSpPr>
        <p:spPr>
          <a:xfrm>
            <a:off x="4579950" y="34217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28" name="Google Shape;528;p57"/>
          <p:cNvSpPr/>
          <p:nvPr/>
        </p:nvSpPr>
        <p:spPr>
          <a:xfrm>
            <a:off x="5248650" y="34217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29" name="Google Shape;529;p57"/>
          <p:cNvSpPr/>
          <p:nvPr/>
        </p:nvSpPr>
        <p:spPr>
          <a:xfrm>
            <a:off x="5917350" y="34217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30" name="Google Shape;530;p57"/>
          <p:cNvSpPr/>
          <p:nvPr/>
        </p:nvSpPr>
        <p:spPr>
          <a:xfrm>
            <a:off x="4653238" y="3976875"/>
            <a:ext cx="869100" cy="869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Brawny</a:t>
            </a:r>
            <a:endParaRPr>
              <a:latin typeface="Open Sans"/>
              <a:ea typeface="Open Sans"/>
              <a:cs typeface="Open Sans"/>
              <a:sym typeface="Open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58"/>
          <p:cNvSpPr txBox="1">
            <a:spLocks noGrp="1"/>
          </p:cNvSpPr>
          <p:nvPr>
            <p:ph type="body" idx="1"/>
          </p:nvPr>
        </p:nvSpPr>
        <p:spPr>
          <a:xfrm>
            <a:off x="369150" y="1671140"/>
            <a:ext cx="8774850" cy="1523400"/>
          </a:xfrm>
          <a:prstGeom prst="rect">
            <a:avLst/>
          </a:prstGeom>
        </p:spPr>
        <p:txBody>
          <a:bodyPr spcFirstLastPara="1" wrap="square" lIns="91425" tIns="91425" rIns="91425" bIns="91425" anchor="t" anchorCtr="0">
            <a:normAutofit fontScale="85000" lnSpcReduction="20000"/>
          </a:bodyPr>
          <a:lstStyle/>
          <a:p>
            <a:pPr marL="457200" lvl="0" indent="-317182" algn="l" rtl="0">
              <a:spcBef>
                <a:spcPts val="0"/>
              </a:spcBef>
              <a:spcAft>
                <a:spcPts val="0"/>
              </a:spcAft>
              <a:buClr>
                <a:schemeClr val="accent5"/>
              </a:buClr>
              <a:buSzPct val="100000"/>
              <a:buChar char="●"/>
            </a:pPr>
            <a:r>
              <a:rPr lang="en" b="1" dirty="0">
                <a:solidFill>
                  <a:schemeClr val="accent5"/>
                </a:solidFill>
              </a:rPr>
              <a:t>Serial part: 	100(1-f) → We use brawny core for this!</a:t>
            </a:r>
            <a:endParaRPr b="1" dirty="0">
              <a:solidFill>
                <a:schemeClr val="accent5"/>
              </a:solidFill>
            </a:endParaRPr>
          </a:p>
          <a:p>
            <a:pPr marL="0" lvl="0" indent="0" algn="l" rtl="0">
              <a:spcBef>
                <a:spcPts val="1000"/>
              </a:spcBef>
              <a:spcAft>
                <a:spcPts val="0"/>
              </a:spcAft>
              <a:buNone/>
            </a:pPr>
            <a:r>
              <a:rPr lang="en" dirty="0">
                <a:solidFill>
                  <a:schemeClr val="accent5"/>
                </a:solidFill>
              </a:rPr>
              <a:t>For </a:t>
            </a:r>
            <a:r>
              <a:rPr lang="en" b="1" dirty="0">
                <a:solidFill>
                  <a:schemeClr val="accent5"/>
                </a:solidFill>
              </a:rPr>
              <a:t>parallel</a:t>
            </a:r>
            <a:r>
              <a:rPr lang="en" dirty="0">
                <a:solidFill>
                  <a:schemeClr val="accent5"/>
                </a:solidFill>
              </a:rPr>
              <a:t>: We want to use brawny and wimpy cores to finish at the same time, so </a:t>
            </a:r>
            <a:r>
              <a:rPr lang="en" b="1" dirty="0">
                <a:solidFill>
                  <a:schemeClr val="accent5"/>
                </a:solidFill>
              </a:rPr>
              <a:t>allocate each brawny 2x the work of a wimpy</a:t>
            </a:r>
            <a:endParaRPr b="1" dirty="0">
              <a:solidFill>
                <a:schemeClr val="accent5"/>
              </a:solidFill>
            </a:endParaRPr>
          </a:p>
          <a:p>
            <a:pPr marL="457200" lvl="0" indent="-317182" algn="l" rtl="0">
              <a:spcBef>
                <a:spcPts val="0"/>
              </a:spcBef>
              <a:spcAft>
                <a:spcPts val="0"/>
              </a:spcAft>
              <a:buClr>
                <a:schemeClr val="accent5"/>
              </a:buClr>
              <a:buSzPct val="100000"/>
              <a:buChar char="●"/>
            </a:pPr>
            <a:r>
              <a:rPr lang="en" b="1" dirty="0">
                <a:solidFill>
                  <a:schemeClr val="accent5"/>
                </a:solidFill>
              </a:rPr>
              <a:t>Parallel is:		200f / (2N</a:t>
            </a:r>
            <a:r>
              <a:rPr lang="en" b="1" baseline="-25000" dirty="0">
                <a:solidFill>
                  <a:schemeClr val="accent5"/>
                </a:solidFill>
              </a:rPr>
              <a:t>brawny</a:t>
            </a:r>
            <a:r>
              <a:rPr lang="en" b="1" dirty="0">
                <a:solidFill>
                  <a:schemeClr val="accent5"/>
                </a:solidFill>
              </a:rPr>
              <a:t>+N</a:t>
            </a:r>
            <a:r>
              <a:rPr lang="en" b="1" baseline="-25000" dirty="0">
                <a:solidFill>
                  <a:schemeClr val="accent5"/>
                </a:solidFill>
              </a:rPr>
              <a:t>wimpy</a:t>
            </a:r>
            <a:r>
              <a:rPr lang="en" b="1" dirty="0">
                <a:solidFill>
                  <a:schemeClr val="accent5"/>
                </a:solidFill>
              </a:rPr>
              <a:t>)</a:t>
            </a:r>
            <a:endParaRPr b="1" dirty="0">
              <a:solidFill>
                <a:schemeClr val="accent5"/>
              </a:solidFill>
            </a:endParaRPr>
          </a:p>
          <a:p>
            <a:pPr marL="0" lvl="0" indent="0" algn="l" rtl="0">
              <a:spcBef>
                <a:spcPts val="1000"/>
              </a:spcBef>
              <a:spcAft>
                <a:spcPts val="0"/>
              </a:spcAft>
              <a:buNone/>
            </a:pPr>
            <a:r>
              <a:rPr lang="en" b="1" dirty="0">
                <a:solidFill>
                  <a:schemeClr val="accent5"/>
                </a:solidFill>
              </a:rPr>
              <a:t>Sum serial + parallel to get total time</a:t>
            </a:r>
            <a:endParaRPr dirty="0">
              <a:solidFill>
                <a:schemeClr val="accent5"/>
              </a:solidFill>
            </a:endParaRPr>
          </a:p>
        </p:txBody>
      </p:sp>
      <p:sp>
        <p:nvSpPr>
          <p:cNvPr id="536" name="Google Shape;536;p5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Q3b</a:t>
            </a:r>
            <a:endParaRPr/>
          </a:p>
        </p:txBody>
      </p:sp>
      <p:sp>
        <p:nvSpPr>
          <p:cNvPr id="537" name="Google Shape;537;p58"/>
          <p:cNvSpPr txBox="1">
            <a:spLocks noGrp="1"/>
          </p:cNvSpPr>
          <p:nvPr>
            <p:ph type="body" idx="1"/>
          </p:nvPr>
        </p:nvSpPr>
        <p:spPr>
          <a:xfrm>
            <a:off x="311700" y="1266325"/>
            <a:ext cx="8520600" cy="7650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1200"/>
              </a:spcAft>
              <a:buNone/>
            </a:pPr>
            <a:r>
              <a:rPr lang="en">
                <a:solidFill>
                  <a:srgbClr val="0B5394"/>
                </a:solidFill>
              </a:rPr>
              <a:t>What is the time taken for a system w/ </a:t>
            </a:r>
            <a:r>
              <a:rPr lang="en" b="1">
                <a:solidFill>
                  <a:srgbClr val="0B5394"/>
                </a:solidFill>
              </a:rPr>
              <a:t>N</a:t>
            </a:r>
            <a:r>
              <a:rPr lang="en" b="1" baseline="-25000">
                <a:solidFill>
                  <a:srgbClr val="0B5394"/>
                </a:solidFill>
              </a:rPr>
              <a:t>wimpy </a:t>
            </a:r>
            <a:r>
              <a:rPr lang="en" b="1">
                <a:solidFill>
                  <a:srgbClr val="0B5394"/>
                </a:solidFill>
              </a:rPr>
              <a:t>cores</a:t>
            </a:r>
            <a:r>
              <a:rPr lang="en">
                <a:solidFill>
                  <a:srgbClr val="0B5394"/>
                </a:solidFill>
              </a:rPr>
              <a:t>, </a:t>
            </a:r>
            <a:r>
              <a:rPr lang="en" b="1">
                <a:solidFill>
                  <a:srgbClr val="0B5394"/>
                </a:solidFill>
              </a:rPr>
              <a:t>N</a:t>
            </a:r>
            <a:r>
              <a:rPr lang="en" b="1" baseline="-25000">
                <a:solidFill>
                  <a:srgbClr val="0B5394"/>
                </a:solidFill>
              </a:rPr>
              <a:t>brawny</a:t>
            </a:r>
            <a:r>
              <a:rPr lang="en" b="1">
                <a:solidFill>
                  <a:srgbClr val="0B5394"/>
                </a:solidFill>
              </a:rPr>
              <a:t> cores</a:t>
            </a:r>
            <a:r>
              <a:rPr lang="en">
                <a:solidFill>
                  <a:srgbClr val="0B5394"/>
                </a:solidFill>
              </a:rPr>
              <a:t> and parallelizable fraction </a:t>
            </a:r>
            <a:r>
              <a:rPr lang="en" b="1">
                <a:solidFill>
                  <a:srgbClr val="0B5394"/>
                </a:solidFill>
              </a:rPr>
              <a:t>f</a:t>
            </a:r>
            <a:r>
              <a:rPr lang="en">
                <a:solidFill>
                  <a:srgbClr val="0B5394"/>
                </a:solidFill>
              </a:rPr>
              <a:t>?</a:t>
            </a:r>
            <a:endParaRPr>
              <a:solidFill>
                <a:schemeClr val="accent5"/>
              </a:solidFill>
            </a:endParaRPr>
          </a:p>
        </p:txBody>
      </p:sp>
      <p:sp>
        <p:nvSpPr>
          <p:cNvPr id="538" name="Google Shape;538;p58"/>
          <p:cNvSpPr/>
          <p:nvPr/>
        </p:nvSpPr>
        <p:spPr>
          <a:xfrm>
            <a:off x="6798675" y="3736050"/>
            <a:ext cx="1869600" cy="492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Single wimpy: </a:t>
            </a:r>
            <a:br>
              <a:rPr lang="en" sz="1200">
                <a:latin typeface="Open Sans"/>
                <a:ea typeface="Open Sans"/>
                <a:cs typeface="Open Sans"/>
                <a:sym typeface="Open Sans"/>
              </a:rPr>
            </a:br>
            <a:r>
              <a:rPr lang="en" sz="1200">
                <a:latin typeface="Open Sans"/>
                <a:ea typeface="Open Sans"/>
                <a:cs typeface="Open Sans"/>
                <a:sym typeface="Open Sans"/>
              </a:rPr>
              <a:t>Benchmark takes</a:t>
            </a:r>
            <a:r>
              <a:rPr lang="en" sz="1200" b="1">
                <a:latin typeface="Open Sans"/>
                <a:ea typeface="Open Sans"/>
                <a:cs typeface="Open Sans"/>
                <a:sym typeface="Open Sans"/>
              </a:rPr>
              <a:t> 200s</a:t>
            </a:r>
            <a:endParaRPr sz="1200" b="1">
              <a:latin typeface="Open Sans"/>
              <a:ea typeface="Open Sans"/>
              <a:cs typeface="Open Sans"/>
              <a:sym typeface="Open Sans"/>
            </a:endParaRPr>
          </a:p>
        </p:txBody>
      </p:sp>
      <p:sp>
        <p:nvSpPr>
          <p:cNvPr id="539" name="Google Shape;539;p58"/>
          <p:cNvSpPr/>
          <p:nvPr/>
        </p:nvSpPr>
        <p:spPr>
          <a:xfrm>
            <a:off x="6798700" y="4341525"/>
            <a:ext cx="1869600" cy="4926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Single brawny: </a:t>
            </a:r>
            <a:endParaRPr sz="1200">
              <a:latin typeface="Open Sans"/>
              <a:ea typeface="Open Sans"/>
              <a:cs typeface="Open Sans"/>
              <a:sym typeface="Open Sans"/>
            </a:endParaRPr>
          </a:p>
          <a:p>
            <a:pPr marL="0" lvl="0" indent="0" algn="ctr" rtl="0">
              <a:spcBef>
                <a:spcPts val="0"/>
              </a:spcBef>
              <a:spcAft>
                <a:spcPts val="0"/>
              </a:spcAft>
              <a:buNone/>
            </a:pPr>
            <a:r>
              <a:rPr lang="en" sz="1200">
                <a:latin typeface="Open Sans"/>
                <a:ea typeface="Open Sans"/>
                <a:cs typeface="Open Sans"/>
                <a:sym typeface="Open Sans"/>
              </a:rPr>
              <a:t>Benchmark takes </a:t>
            </a:r>
            <a:r>
              <a:rPr lang="en" sz="1200" b="1">
                <a:latin typeface="Open Sans"/>
                <a:ea typeface="Open Sans"/>
                <a:cs typeface="Open Sans"/>
                <a:sym typeface="Open Sans"/>
              </a:rPr>
              <a:t>100s</a:t>
            </a:r>
            <a:endParaRPr sz="1200" b="1">
              <a:latin typeface="Open Sans"/>
              <a:ea typeface="Open Sans"/>
              <a:cs typeface="Open Sans"/>
              <a:sym typeface="Open Sans"/>
            </a:endParaRPr>
          </a:p>
        </p:txBody>
      </p:sp>
      <p:sp>
        <p:nvSpPr>
          <p:cNvPr id="540" name="Google Shape;540;p58"/>
          <p:cNvSpPr/>
          <p:nvPr/>
        </p:nvSpPr>
        <p:spPr>
          <a:xfrm>
            <a:off x="6798700" y="2900900"/>
            <a:ext cx="869100" cy="414600"/>
          </a:xfrm>
          <a:prstGeom prst="rect">
            <a:avLst/>
          </a:prstGeom>
          <a:solidFill>
            <a:srgbClr val="FCE5CD"/>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Serial</a:t>
            </a:r>
            <a:endParaRPr sz="1200">
              <a:latin typeface="Open Sans"/>
              <a:ea typeface="Open Sans"/>
              <a:cs typeface="Open Sans"/>
              <a:sym typeface="Open Sans"/>
            </a:endParaRPr>
          </a:p>
          <a:p>
            <a:pPr marL="0" lvl="0" indent="0" algn="ctr" rtl="0">
              <a:spcBef>
                <a:spcPts val="0"/>
              </a:spcBef>
              <a:spcAft>
                <a:spcPts val="0"/>
              </a:spcAft>
              <a:buNone/>
            </a:pPr>
            <a:r>
              <a:rPr lang="en" sz="1200">
                <a:latin typeface="Open Sans"/>
                <a:ea typeface="Open Sans"/>
                <a:cs typeface="Open Sans"/>
                <a:sym typeface="Open Sans"/>
              </a:rPr>
              <a:t>(1 - f)</a:t>
            </a:r>
            <a:endParaRPr sz="1200">
              <a:latin typeface="Open Sans"/>
              <a:ea typeface="Open Sans"/>
              <a:cs typeface="Open Sans"/>
              <a:sym typeface="Open Sans"/>
            </a:endParaRPr>
          </a:p>
        </p:txBody>
      </p:sp>
      <p:sp>
        <p:nvSpPr>
          <p:cNvPr id="541" name="Google Shape;541;p58"/>
          <p:cNvSpPr/>
          <p:nvPr/>
        </p:nvSpPr>
        <p:spPr>
          <a:xfrm>
            <a:off x="7667800" y="2900900"/>
            <a:ext cx="1000500" cy="414600"/>
          </a:xfrm>
          <a:prstGeom prst="rect">
            <a:avLst/>
          </a:prstGeom>
          <a:solidFill>
            <a:srgbClr val="D9D2E9"/>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Open Sans"/>
                <a:ea typeface="Open Sans"/>
                <a:cs typeface="Open Sans"/>
                <a:sym typeface="Open Sans"/>
              </a:rPr>
              <a:t>Parallelizable</a:t>
            </a:r>
            <a:endParaRPr sz="1000">
              <a:latin typeface="Open Sans"/>
              <a:ea typeface="Open Sans"/>
              <a:cs typeface="Open Sans"/>
              <a:sym typeface="Open Sans"/>
            </a:endParaRPr>
          </a:p>
          <a:p>
            <a:pPr marL="0" lvl="0" indent="0" algn="ctr" rtl="0">
              <a:spcBef>
                <a:spcPts val="0"/>
              </a:spcBef>
              <a:spcAft>
                <a:spcPts val="0"/>
              </a:spcAft>
              <a:buNone/>
            </a:pPr>
            <a:r>
              <a:rPr lang="en" sz="1000" b="1">
                <a:latin typeface="Open Sans"/>
                <a:ea typeface="Open Sans"/>
                <a:cs typeface="Open Sans"/>
                <a:sym typeface="Open Sans"/>
              </a:rPr>
              <a:t>f</a:t>
            </a:r>
            <a:endParaRPr sz="1000" b="1">
              <a:latin typeface="Open Sans"/>
              <a:ea typeface="Open Sans"/>
              <a:cs typeface="Open Sans"/>
              <a:sym typeface="Open Sans"/>
            </a:endParaRPr>
          </a:p>
        </p:txBody>
      </p:sp>
      <p:sp>
        <p:nvSpPr>
          <p:cNvPr id="542" name="Google Shape;542;p58"/>
          <p:cNvSpPr/>
          <p:nvPr/>
        </p:nvSpPr>
        <p:spPr>
          <a:xfrm>
            <a:off x="4547400" y="2924850"/>
            <a:ext cx="2054100" cy="2005500"/>
          </a:xfrm>
          <a:prstGeom prst="rect">
            <a:avLst/>
          </a:prstGeom>
          <a:solidFill>
            <a:srgbClr val="CCCC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543" name="Google Shape;543;p58"/>
          <p:cNvSpPr/>
          <p:nvPr/>
        </p:nvSpPr>
        <p:spPr>
          <a:xfrm>
            <a:off x="4579950" y="30092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44" name="Google Shape;544;p58"/>
          <p:cNvSpPr/>
          <p:nvPr/>
        </p:nvSpPr>
        <p:spPr>
          <a:xfrm>
            <a:off x="5626563" y="3976875"/>
            <a:ext cx="869100" cy="869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Brawny</a:t>
            </a:r>
            <a:endParaRPr>
              <a:latin typeface="Open Sans"/>
              <a:ea typeface="Open Sans"/>
              <a:cs typeface="Open Sans"/>
              <a:sym typeface="Open Sans"/>
            </a:endParaRPr>
          </a:p>
        </p:txBody>
      </p:sp>
      <p:sp>
        <p:nvSpPr>
          <p:cNvPr id="545" name="Google Shape;545;p58"/>
          <p:cNvSpPr/>
          <p:nvPr/>
        </p:nvSpPr>
        <p:spPr>
          <a:xfrm>
            <a:off x="5248650" y="30092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46" name="Google Shape;546;p58"/>
          <p:cNvSpPr/>
          <p:nvPr/>
        </p:nvSpPr>
        <p:spPr>
          <a:xfrm>
            <a:off x="5917350" y="3009200"/>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47" name="Google Shape;547;p58"/>
          <p:cNvSpPr/>
          <p:nvPr/>
        </p:nvSpPr>
        <p:spPr>
          <a:xfrm>
            <a:off x="4579950" y="34217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48" name="Google Shape;548;p58"/>
          <p:cNvSpPr/>
          <p:nvPr/>
        </p:nvSpPr>
        <p:spPr>
          <a:xfrm>
            <a:off x="5248650" y="34217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49" name="Google Shape;549;p58"/>
          <p:cNvSpPr/>
          <p:nvPr/>
        </p:nvSpPr>
        <p:spPr>
          <a:xfrm>
            <a:off x="5917350" y="3421775"/>
            <a:ext cx="651600" cy="414600"/>
          </a:xfrm>
          <a:prstGeom prst="rect">
            <a:avLst/>
          </a:prstGeom>
          <a:solidFill>
            <a:srgbClr val="C9DAF8"/>
          </a:solidFill>
          <a:ln w="9525" cap="flat" cmpd="sng">
            <a:solidFill>
              <a:srgbClr val="666666"/>
            </a:solidFill>
            <a:prstDash val="solid"/>
            <a:round/>
            <a:headEnd type="none" w="sm" len="sm"/>
            <a:tailEnd type="none" w="sm" len="sm"/>
          </a:ln>
        </p:spPr>
        <p:txBody>
          <a:bodyPr spcFirstLastPara="1" wrap="square" lIns="36575" tIns="36575" rIns="36575" bIns="36575" anchor="ctr" anchorCtr="0">
            <a:noAutofit/>
          </a:bodyPr>
          <a:lstStyle/>
          <a:p>
            <a:pPr marL="0" lvl="0" indent="0" algn="ctr" rtl="0">
              <a:spcBef>
                <a:spcPts val="0"/>
              </a:spcBef>
              <a:spcAft>
                <a:spcPts val="0"/>
              </a:spcAft>
              <a:buNone/>
            </a:pPr>
            <a:r>
              <a:rPr lang="en" sz="1200">
                <a:latin typeface="Open Sans"/>
                <a:ea typeface="Open Sans"/>
                <a:cs typeface="Open Sans"/>
                <a:sym typeface="Open Sans"/>
              </a:rPr>
              <a:t>Wimpy</a:t>
            </a:r>
            <a:endParaRPr sz="1200">
              <a:latin typeface="Open Sans"/>
              <a:ea typeface="Open Sans"/>
              <a:cs typeface="Open Sans"/>
              <a:sym typeface="Open Sans"/>
            </a:endParaRPr>
          </a:p>
        </p:txBody>
      </p:sp>
      <p:sp>
        <p:nvSpPr>
          <p:cNvPr id="550" name="Google Shape;550;p58"/>
          <p:cNvSpPr/>
          <p:nvPr/>
        </p:nvSpPr>
        <p:spPr>
          <a:xfrm>
            <a:off x="4653238" y="3976875"/>
            <a:ext cx="869100" cy="869100"/>
          </a:xfrm>
          <a:prstGeom prst="rect">
            <a:avLst/>
          </a:prstGeom>
          <a:solidFill>
            <a:srgbClr val="D9EAD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Open Sans"/>
                <a:ea typeface="Open Sans"/>
                <a:cs typeface="Open Sans"/>
                <a:sym typeface="Open Sans"/>
              </a:rPr>
              <a:t>Brawny</a:t>
            </a:r>
            <a:endParaRPr>
              <a:latin typeface="Open Sans"/>
              <a:ea typeface="Open Sans"/>
              <a:cs typeface="Open Sans"/>
              <a:sym typeface="Open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Google Shape;555;p5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Q3c: Energy - Speed Tradeoff</a:t>
            </a:r>
            <a:endParaRPr/>
          </a:p>
        </p:txBody>
      </p:sp>
      <p:sp>
        <p:nvSpPr>
          <p:cNvPr id="556" name="Google Shape;556;p59"/>
          <p:cNvSpPr txBox="1">
            <a:spLocks noGrp="1"/>
          </p:cNvSpPr>
          <p:nvPr>
            <p:ph type="body" idx="1"/>
          </p:nvPr>
        </p:nvSpPr>
        <p:spPr>
          <a:xfrm>
            <a:off x="311699" y="1266325"/>
            <a:ext cx="9166023"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Skipping towards the final results; calculations should be trivial.</a:t>
            </a:r>
            <a:endParaRPr dirty="0"/>
          </a:p>
          <a:p>
            <a:pPr marL="0" lvl="0" indent="0" algn="l" rtl="0">
              <a:spcBef>
                <a:spcPts val="1200"/>
              </a:spcBef>
              <a:spcAft>
                <a:spcPts val="0"/>
              </a:spcAft>
              <a:buNone/>
            </a:pPr>
            <a:endParaRPr dirty="0"/>
          </a:p>
          <a:p>
            <a:pPr marL="457200" lvl="0" indent="-342900" algn="l" rtl="0">
              <a:spcBef>
                <a:spcPts val="1200"/>
              </a:spcBef>
              <a:spcAft>
                <a:spcPts val="0"/>
              </a:spcAft>
              <a:buSzPts val="1800"/>
              <a:buChar char="●"/>
            </a:pPr>
            <a:r>
              <a:rPr lang="en" b="1" dirty="0"/>
              <a:t>20 wimpy:    	 		200J</a:t>
            </a:r>
            <a:r>
              <a:rPr lang="en" dirty="0"/>
              <a:t> of energy and runs in </a:t>
            </a:r>
            <a:r>
              <a:rPr lang="en" b="1" dirty="0"/>
              <a:t>29 seconds</a:t>
            </a:r>
            <a:endParaRPr b="1" dirty="0"/>
          </a:p>
          <a:p>
            <a:pPr marL="457200" lvl="0" indent="-342900" algn="l" rtl="0">
              <a:spcBef>
                <a:spcPts val="0"/>
              </a:spcBef>
              <a:spcAft>
                <a:spcPts val="0"/>
              </a:spcAft>
              <a:buSzPts val="1800"/>
              <a:buChar char="●"/>
            </a:pPr>
            <a:r>
              <a:rPr lang="en" b="1" dirty="0"/>
              <a:t>5 brawny:  		 		400J</a:t>
            </a:r>
            <a:r>
              <a:rPr lang="en" dirty="0"/>
              <a:t> of energy and runs in </a:t>
            </a:r>
            <a:r>
              <a:rPr lang="en" b="1" dirty="0"/>
              <a:t>28 seconds</a:t>
            </a:r>
            <a:endParaRPr b="1" dirty="0"/>
          </a:p>
          <a:p>
            <a:pPr marL="457200" lvl="0" indent="-342900" algn="l" rtl="0">
              <a:spcBef>
                <a:spcPts val="0"/>
              </a:spcBef>
              <a:spcAft>
                <a:spcPts val="0"/>
              </a:spcAft>
              <a:buSzPts val="1800"/>
              <a:buChar char="●"/>
            </a:pPr>
            <a:r>
              <a:rPr lang="en" b="1" dirty="0"/>
              <a:t>4 wimpy + 4 brawny:     	340J</a:t>
            </a:r>
            <a:r>
              <a:rPr lang="en" dirty="0"/>
              <a:t> of energy and runs in </a:t>
            </a:r>
            <a:r>
              <a:rPr lang="en" b="1" dirty="0"/>
              <a:t>25 seconds</a:t>
            </a:r>
            <a:endParaRPr b="1"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6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does this question matter?</a:t>
            </a:r>
            <a:endParaRPr/>
          </a:p>
        </p:txBody>
      </p:sp>
      <p:sp>
        <p:nvSpPr>
          <p:cNvPr id="562" name="Google Shape;562;p60"/>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Looks like a new golden era of heterogenous cores!</a:t>
            </a:r>
            <a:endParaRPr/>
          </a:p>
          <a:p>
            <a:pPr marL="457200" lvl="0" indent="-342900" algn="l" rtl="0">
              <a:spcBef>
                <a:spcPts val="0"/>
              </a:spcBef>
              <a:spcAft>
                <a:spcPts val="0"/>
              </a:spcAft>
              <a:buSzPts val="1800"/>
              <a:buChar char="●"/>
            </a:pPr>
            <a:r>
              <a:rPr lang="en" b="1"/>
              <a:t>Single-threaded performance</a:t>
            </a:r>
            <a:r>
              <a:rPr lang="en"/>
              <a:t>: “Brawny” / “P-Cores”</a:t>
            </a:r>
            <a:endParaRPr/>
          </a:p>
          <a:p>
            <a:pPr marL="457200" lvl="0" indent="-342900" algn="l" rtl="0">
              <a:spcBef>
                <a:spcPts val="0"/>
              </a:spcBef>
              <a:spcAft>
                <a:spcPts val="0"/>
              </a:spcAft>
              <a:buSzPts val="1800"/>
              <a:buChar char="●"/>
            </a:pPr>
            <a:r>
              <a:rPr lang="en" b="1"/>
              <a:t>Multi-threaded performance per watt</a:t>
            </a:r>
            <a:r>
              <a:rPr lang="en"/>
              <a:t>: “Wimpy” / “E-Cores”</a:t>
            </a:r>
            <a:endParaRPr/>
          </a:p>
          <a:p>
            <a:pPr marL="457200" lvl="0" indent="-342900" algn="l" rtl="0">
              <a:spcBef>
                <a:spcPts val="0"/>
              </a:spcBef>
              <a:spcAft>
                <a:spcPts val="0"/>
              </a:spcAft>
              <a:buSzPts val="1800"/>
              <a:buChar char="●"/>
            </a:pPr>
            <a:r>
              <a:rPr lang="en"/>
              <a:t>Wimpy cores use less power per unit performance</a:t>
            </a:r>
            <a:endParaRPr/>
          </a:p>
        </p:txBody>
      </p:sp>
      <p:pic>
        <p:nvPicPr>
          <p:cNvPr id="563" name="Google Shape;563;p60"/>
          <p:cNvPicPr preferRelativeResize="0"/>
          <p:nvPr/>
        </p:nvPicPr>
        <p:blipFill rotWithShape="1">
          <a:blip r:embed="rId3">
            <a:alphaModFix/>
          </a:blip>
          <a:srcRect l="3608" t="6369" r="3618" b="9149"/>
          <a:stretch/>
        </p:blipFill>
        <p:spPr>
          <a:xfrm>
            <a:off x="5501410" y="2928900"/>
            <a:ext cx="3552766" cy="1815375"/>
          </a:xfrm>
          <a:prstGeom prst="rect">
            <a:avLst/>
          </a:prstGeom>
          <a:noFill/>
          <a:ln>
            <a:noFill/>
          </a:ln>
        </p:spPr>
      </p:pic>
      <p:pic>
        <p:nvPicPr>
          <p:cNvPr id="564" name="Google Shape;564;p60"/>
          <p:cNvPicPr preferRelativeResize="0"/>
          <p:nvPr/>
        </p:nvPicPr>
        <p:blipFill rotWithShape="1">
          <a:blip r:embed="rId4">
            <a:alphaModFix/>
          </a:blip>
          <a:srcRect r="5473" b="20904"/>
          <a:stretch/>
        </p:blipFill>
        <p:spPr>
          <a:xfrm>
            <a:off x="351150" y="2647200"/>
            <a:ext cx="5053972" cy="237877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61"/>
          <p:cNvSpPr txBox="1">
            <a:spLocks noGrp="1"/>
          </p:cNvSpPr>
          <p:nvPr>
            <p:ph type="title"/>
          </p:nvPr>
        </p:nvSpPr>
        <p:spPr>
          <a:xfrm>
            <a:off x="348725" y="796300"/>
            <a:ext cx="8571300" cy="942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Assignment 3</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6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Assignment 3</a:t>
            </a:r>
            <a:endParaRPr/>
          </a:p>
        </p:txBody>
      </p:sp>
      <p:pic>
        <p:nvPicPr>
          <p:cNvPr id="575" name="Google Shape;575;p62"/>
          <p:cNvPicPr preferRelativeResize="0"/>
          <p:nvPr/>
        </p:nvPicPr>
        <p:blipFill>
          <a:blip r:embed="rId3">
            <a:alphaModFix/>
          </a:blip>
          <a:stretch>
            <a:fillRect/>
          </a:stretch>
        </p:blipFill>
        <p:spPr>
          <a:xfrm>
            <a:off x="1185849" y="1152425"/>
            <a:ext cx="6772300" cy="25663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80"/>
        <p:cNvGrpSpPr/>
        <p:nvPr/>
      </p:nvGrpSpPr>
      <p:grpSpPr>
        <a:xfrm>
          <a:off x="0" y="0"/>
          <a:ext cx="0" cy="0"/>
          <a:chOff x="0" y="0"/>
          <a:chExt cx="0" cy="0"/>
        </a:xfrm>
      </p:grpSpPr>
      <p:sp>
        <p:nvSpPr>
          <p:cNvPr id="581" name="Google Shape;581;p6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Quick overview of the example</a:t>
            </a:r>
            <a:endParaRPr/>
          </a:p>
        </p:txBody>
      </p:sp>
      <p:pic>
        <p:nvPicPr>
          <p:cNvPr id="582" name="Google Shape;582;p63"/>
          <p:cNvPicPr preferRelativeResize="0"/>
          <p:nvPr/>
        </p:nvPicPr>
        <p:blipFill>
          <a:blip r:embed="rId3">
            <a:alphaModFix/>
          </a:blip>
          <a:stretch>
            <a:fillRect/>
          </a:stretch>
        </p:blipFill>
        <p:spPr>
          <a:xfrm>
            <a:off x="375225" y="1694948"/>
            <a:ext cx="4102400" cy="2763625"/>
          </a:xfrm>
          <a:prstGeom prst="rect">
            <a:avLst/>
          </a:prstGeom>
          <a:noFill/>
          <a:ln>
            <a:noFill/>
          </a:ln>
        </p:spPr>
      </p:pic>
      <p:pic>
        <p:nvPicPr>
          <p:cNvPr id="583" name="Google Shape;583;p63"/>
          <p:cNvPicPr preferRelativeResize="0"/>
          <p:nvPr/>
        </p:nvPicPr>
        <p:blipFill>
          <a:blip r:embed="rId4">
            <a:alphaModFix/>
          </a:blip>
          <a:stretch>
            <a:fillRect/>
          </a:stretch>
        </p:blipFill>
        <p:spPr>
          <a:xfrm>
            <a:off x="5416575" y="1441825"/>
            <a:ext cx="3076575" cy="2886075"/>
          </a:xfrm>
          <a:prstGeom prst="rect">
            <a:avLst/>
          </a:prstGeom>
          <a:noFill/>
          <a:ln>
            <a:noFill/>
          </a:ln>
        </p:spPr>
      </p:pic>
      <p:cxnSp>
        <p:nvCxnSpPr>
          <p:cNvPr id="584" name="Google Shape;584;p63"/>
          <p:cNvCxnSpPr/>
          <p:nvPr/>
        </p:nvCxnSpPr>
        <p:spPr>
          <a:xfrm rot="10800000" flipH="1">
            <a:off x="1732175" y="1732175"/>
            <a:ext cx="3747300" cy="1502400"/>
          </a:xfrm>
          <a:prstGeom prst="straightConnector1">
            <a:avLst/>
          </a:prstGeom>
          <a:noFill/>
          <a:ln w="9525" cap="flat" cmpd="sng">
            <a:solidFill>
              <a:schemeClr val="dk2"/>
            </a:solidFill>
            <a:prstDash val="solid"/>
            <a:round/>
            <a:headEnd type="none" w="med" len="med"/>
            <a:tailEnd type="none" w="med" len="med"/>
          </a:ln>
        </p:spPr>
      </p:cxnSp>
      <p:cxnSp>
        <p:nvCxnSpPr>
          <p:cNvPr id="585" name="Google Shape;585;p63"/>
          <p:cNvCxnSpPr/>
          <p:nvPr/>
        </p:nvCxnSpPr>
        <p:spPr>
          <a:xfrm>
            <a:off x="1740425" y="3455925"/>
            <a:ext cx="3734400" cy="8172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6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General MPI tips from me</a:t>
            </a:r>
            <a:endParaRPr/>
          </a:p>
        </p:txBody>
      </p:sp>
      <p:sp>
        <p:nvSpPr>
          <p:cNvPr id="591" name="Google Shape;591;p6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lnSpcReduction="10000"/>
          </a:bodyPr>
          <a:lstStyle/>
          <a:p>
            <a:pPr marL="371475" lvl="0" indent="-248602" algn="l" rtl="0">
              <a:spcBef>
                <a:spcPts val="0"/>
              </a:spcBef>
              <a:spcAft>
                <a:spcPts val="0"/>
              </a:spcAft>
              <a:buSzPct val="100000"/>
              <a:buChar char="●"/>
            </a:pPr>
            <a:r>
              <a:rPr lang="en-US" dirty="0"/>
              <a:t>Correct: </a:t>
            </a:r>
          </a:p>
          <a:p>
            <a:pPr marL="828675" lvl="1" indent="-248602">
              <a:buSzPct val="100000"/>
              <a:buChar char="●"/>
            </a:pPr>
            <a:r>
              <a:rPr lang="en" dirty="0"/>
              <a:t>Starting on a naïve sequential solution first may not be the ideal strategy this time, it's not trivial to convert a sequential program to an MPI program.</a:t>
            </a:r>
            <a:endParaRPr dirty="0"/>
          </a:p>
          <a:p>
            <a:pPr marL="828675" lvl="1" indent="-248602">
              <a:spcBef>
                <a:spcPts val="1000"/>
              </a:spcBef>
              <a:buSzPct val="100000"/>
              <a:buChar char="●"/>
            </a:pPr>
            <a:r>
              <a:rPr lang="en" dirty="0"/>
              <a:t>Think about what kind of work you want to distribute among all the processes to process, and then think about the data you need each process to pass from one to </a:t>
            </a:r>
            <a:r>
              <a:rPr lang="en"/>
              <a:t>another.</a:t>
            </a:r>
            <a:endParaRPr dirty="0"/>
          </a:p>
          <a:p>
            <a:pPr marL="371475" lvl="0" indent="-248602" algn="l" rtl="0">
              <a:spcBef>
                <a:spcPts val="1000"/>
              </a:spcBef>
              <a:spcAft>
                <a:spcPts val="0"/>
              </a:spcAft>
              <a:buSzPct val="100000"/>
              <a:buChar char="●"/>
            </a:pPr>
            <a:r>
              <a:rPr lang="en-US" dirty="0"/>
              <a:t>Performance</a:t>
            </a:r>
          </a:p>
          <a:p>
            <a:pPr marL="828675" lvl="1" indent="-248602">
              <a:spcBef>
                <a:spcPts val="1000"/>
              </a:spcBef>
              <a:buSzPct val="100000"/>
              <a:buChar char="●"/>
            </a:pPr>
            <a:r>
              <a:rPr lang="en" dirty="0"/>
              <a:t>Master the use of MPI collective communication functions. That includes </a:t>
            </a:r>
            <a:r>
              <a:rPr lang="en" b="1" dirty="0">
                <a:latin typeface="Consolas"/>
                <a:ea typeface="Consolas"/>
                <a:cs typeface="Consolas"/>
                <a:sym typeface="Consolas"/>
              </a:rPr>
              <a:t>Gather</a:t>
            </a:r>
            <a:r>
              <a:rPr lang="en" dirty="0"/>
              <a:t>, </a:t>
            </a:r>
            <a:r>
              <a:rPr lang="en" b="1" dirty="0">
                <a:latin typeface="Consolas"/>
                <a:ea typeface="Consolas"/>
                <a:cs typeface="Consolas"/>
                <a:sym typeface="Consolas"/>
              </a:rPr>
              <a:t>Gatherv</a:t>
            </a:r>
            <a:r>
              <a:rPr lang="en" dirty="0"/>
              <a:t>, </a:t>
            </a:r>
            <a:r>
              <a:rPr lang="en" b="1" dirty="0">
                <a:latin typeface="Consolas"/>
                <a:ea typeface="Consolas"/>
                <a:cs typeface="Consolas"/>
                <a:sym typeface="Consolas"/>
              </a:rPr>
              <a:t>Scatter</a:t>
            </a:r>
            <a:r>
              <a:rPr lang="en" dirty="0"/>
              <a:t>, </a:t>
            </a:r>
            <a:r>
              <a:rPr lang="en" b="1" dirty="0">
                <a:latin typeface="Consolas"/>
                <a:ea typeface="Consolas"/>
                <a:cs typeface="Consolas"/>
                <a:sym typeface="Consolas"/>
              </a:rPr>
              <a:t>Scatterv</a:t>
            </a:r>
            <a:r>
              <a:rPr lang="en" dirty="0"/>
              <a:t>, </a:t>
            </a:r>
            <a:r>
              <a:rPr lang="en" b="1" dirty="0">
                <a:latin typeface="Consolas"/>
                <a:ea typeface="Consolas"/>
                <a:cs typeface="Consolas"/>
                <a:sym typeface="Consolas"/>
              </a:rPr>
              <a:t>Alltoall</a:t>
            </a:r>
            <a:r>
              <a:rPr lang="en" dirty="0"/>
              <a:t>, </a:t>
            </a:r>
            <a:r>
              <a:rPr lang="en" b="1" dirty="0">
                <a:latin typeface="Consolas"/>
                <a:ea typeface="Consolas"/>
                <a:cs typeface="Consolas"/>
                <a:sym typeface="Consolas"/>
              </a:rPr>
              <a:t>Alltoallv</a:t>
            </a:r>
            <a:r>
              <a:rPr lang="en" dirty="0"/>
              <a:t>.</a:t>
            </a:r>
          </a:p>
          <a:p>
            <a:pPr marL="828675" lvl="1" indent="-248602">
              <a:spcBef>
                <a:spcPts val="1000"/>
              </a:spcBef>
              <a:buSzPct val="100000"/>
              <a:buChar char="●"/>
            </a:pPr>
            <a:r>
              <a:rPr lang="en" dirty="0"/>
              <a:t>minimize the size of data being sent among the processes.</a:t>
            </a:r>
            <a:endParaRPr dirty="0"/>
          </a:p>
          <a:p>
            <a:pPr lvl="2" indent="-310832">
              <a:buSzPct val="100000"/>
              <a:buChar char="○"/>
            </a:pPr>
            <a:r>
              <a:rPr lang="en" dirty="0"/>
              <a:t>(another small hint: </a:t>
            </a:r>
            <a:r>
              <a:rPr lang="en" b="1" dirty="0">
                <a:latin typeface="Consolas"/>
                <a:ea typeface="Consolas"/>
                <a:cs typeface="Consolas"/>
                <a:sym typeface="Consolas"/>
              </a:rPr>
              <a:t>size_t</a:t>
            </a:r>
            <a:r>
              <a:rPr lang="en" dirty="0"/>
              <a:t> is 8 bytes on a x86_64 architecture, while </a:t>
            </a:r>
            <a:r>
              <a:rPr lang="en" b="1" dirty="0">
                <a:latin typeface="Consolas"/>
                <a:ea typeface="Consolas"/>
                <a:cs typeface="Consolas"/>
                <a:sym typeface="Consolas"/>
              </a:rPr>
              <a:t>int</a:t>
            </a:r>
            <a:r>
              <a:rPr lang="en" dirty="0"/>
              <a:t> is only 4 bytes).</a:t>
            </a:r>
            <a:endParaRPr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6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Next week</a:t>
            </a:r>
            <a:endParaRPr dirty="0"/>
          </a:p>
        </p:txBody>
      </p:sp>
      <p:sp>
        <p:nvSpPr>
          <p:cNvPr id="597" name="Google Shape;597;p6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457200" lvl="0" indent="-342900" algn="l" rtl="0">
              <a:spcBef>
                <a:spcPts val="2000"/>
              </a:spcBef>
              <a:spcAft>
                <a:spcPts val="0"/>
              </a:spcAft>
              <a:buSzPts val="1800"/>
              <a:buChar char="●"/>
            </a:pPr>
            <a:r>
              <a:rPr lang="en" dirty="0"/>
              <a:t>Next week is Tut 6 + Lab 6 </a:t>
            </a:r>
            <a:endParaRPr dirty="0"/>
          </a:p>
          <a:p>
            <a:pPr marL="914400" lvl="1" indent="-317500" algn="l" rtl="0">
              <a:spcBef>
                <a:spcPts val="0"/>
              </a:spcBef>
              <a:spcAft>
                <a:spcPts val="0"/>
              </a:spcAft>
              <a:buSzPts val="1400"/>
              <a:buChar char="○"/>
            </a:pPr>
            <a:r>
              <a:rPr lang="en" dirty="0"/>
              <a:t>Topic: </a:t>
            </a:r>
            <a:r>
              <a:rPr lang="en" b="1" dirty="0"/>
              <a:t>Interconnects </a:t>
            </a:r>
            <a:r>
              <a:rPr lang="en" dirty="0"/>
              <a:t>+ </a:t>
            </a:r>
            <a:r>
              <a:rPr lang="en" b="1" dirty="0"/>
              <a:t>Performance Measurement</a:t>
            </a:r>
            <a:endParaRPr b="1" dirty="0"/>
          </a:p>
          <a:p>
            <a:pPr marL="914400" lvl="1" indent="-317500" algn="l" rtl="0">
              <a:spcBef>
                <a:spcPts val="0"/>
              </a:spcBef>
              <a:spcAft>
                <a:spcPts val="0"/>
              </a:spcAft>
              <a:buSzPts val="1400"/>
              <a:buChar char="○"/>
            </a:pPr>
            <a:r>
              <a:rPr lang="en" dirty="0"/>
              <a:t>Lab 6 is </a:t>
            </a:r>
            <a:r>
              <a:rPr lang="en-US" dirty="0"/>
              <a:t>an </a:t>
            </a:r>
            <a:r>
              <a:rPr lang="en" dirty="0"/>
              <a:t>optional submission.</a:t>
            </a:r>
            <a:endParaRPr i="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Logical Ring Communication</a:t>
            </a:r>
            <a:endParaRPr/>
          </a:p>
        </p:txBody>
      </p:sp>
      <p:sp>
        <p:nvSpPr>
          <p:cNvPr id="85" name="Google Shape;85;p16"/>
          <p:cNvSpPr txBox="1">
            <a:spLocks noGrp="1"/>
          </p:cNvSpPr>
          <p:nvPr>
            <p:ph type="body" idx="1"/>
          </p:nvPr>
        </p:nvSpPr>
        <p:spPr>
          <a:xfrm>
            <a:off x="4154025" y="1266325"/>
            <a:ext cx="46782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b="1">
                <a:solidFill>
                  <a:srgbClr val="0B5394"/>
                </a:solidFill>
              </a:rPr>
              <a:t>(a) How can each process get a unique name?</a:t>
            </a:r>
            <a:endParaRPr b="1">
              <a:solidFill>
                <a:srgbClr val="0B5394"/>
              </a:solidFill>
            </a:endParaRPr>
          </a:p>
        </p:txBody>
      </p:sp>
      <p:sp>
        <p:nvSpPr>
          <p:cNvPr id="86" name="Google Shape;86;p16"/>
          <p:cNvSpPr txBox="1"/>
          <p:nvPr/>
        </p:nvSpPr>
        <p:spPr>
          <a:xfrm>
            <a:off x="311700" y="1266325"/>
            <a:ext cx="5674500" cy="336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int rank, p, size = 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int left, right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char send_buffer1[8], recv_buffer1[8];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char send_buffer2[8], recv_buffer2[8];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MPI_Comm_rank(MPI_COMM_WORLD, &amp;rank)</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MPI_Comm_size(MPI_COMM_WORLD, &amp;p)</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left = (rank - 1 + p) % p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right = (rank + 1) % p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MPI_Send (send_buffer1, size, MPI_CHAR, left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MPI_Recv (recv_buffer1, size, MPI_CHAR, right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MPI_Send (send_buffer2, size, MPI_CHAR, right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MPI_Recv (recv_buffer2, size, MPI_CHAR, left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endParaRPr sz="1200" b="1">
              <a:solidFill>
                <a:schemeClr val="dk2"/>
              </a:solidFill>
              <a:latin typeface="Consolas"/>
              <a:ea typeface="Consolas"/>
              <a:cs typeface="Consolas"/>
              <a:sym typeface="Consolas"/>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6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End of Tut 5</a:t>
            </a:r>
            <a:endParaRPr/>
          </a:p>
        </p:txBody>
      </p:sp>
      <p:sp>
        <p:nvSpPr>
          <p:cNvPr id="603" name="Google Shape;603;p66"/>
          <p:cNvSpPr txBox="1">
            <a:spLocks noGrp="1"/>
          </p:cNvSpPr>
          <p:nvPr>
            <p:ph type="body" idx="1"/>
          </p:nvPr>
        </p:nvSpPr>
        <p:spPr>
          <a:xfrm>
            <a:off x="6378777" y="3348754"/>
            <a:ext cx="796259" cy="49573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1200"/>
              </a:spcAft>
              <a:buNone/>
            </a:pPr>
            <a:r>
              <a:rPr lang="en-US" sz="1750" u="sng" dirty="0">
                <a:solidFill>
                  <a:schemeClr val="accent5"/>
                </a:solidFill>
                <a:hlinkClick r:id="rId3">
                  <a:extLst>
                    <a:ext uri="{A12FA001-AC4F-418D-AE19-62706E023703}">
                      <ahyp:hlinkClr xmlns:ahyp="http://schemas.microsoft.com/office/drawing/2018/hyperlinkcolor" val="tx"/>
                    </a:ext>
                  </a:extLst>
                </a:hlinkClick>
              </a:rPr>
              <a:t>link</a:t>
            </a:r>
            <a:endParaRPr sz="1600" b="1" dirty="0">
              <a:solidFill>
                <a:srgbClr val="CC0000"/>
              </a:solidFill>
            </a:endParaRPr>
          </a:p>
        </p:txBody>
      </p:sp>
      <p:sp>
        <p:nvSpPr>
          <p:cNvPr id="604" name="Google Shape;604;p66"/>
          <p:cNvSpPr txBox="1"/>
          <p:nvPr/>
        </p:nvSpPr>
        <p:spPr>
          <a:xfrm>
            <a:off x="4940650" y="4282875"/>
            <a:ext cx="3000000" cy="6771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3200" b="1" dirty="0">
                <a:solidFill>
                  <a:schemeClr val="dk2"/>
                </a:solidFill>
                <a:latin typeface="Open Sans"/>
                <a:ea typeface="Open Sans"/>
                <a:cs typeface="Open Sans"/>
                <a:sym typeface="Open Sans"/>
              </a:rPr>
              <a:t>Attendance</a:t>
            </a:r>
            <a:endParaRPr sz="3200" dirty="0">
              <a:solidFill>
                <a:schemeClr val="dk2"/>
              </a:solidFill>
              <a:latin typeface="Open Sans"/>
              <a:ea typeface="Open Sans"/>
              <a:cs typeface="Open Sans"/>
              <a:sym typeface="Open Sans"/>
            </a:endParaRPr>
          </a:p>
        </p:txBody>
      </p:sp>
      <p:pic>
        <p:nvPicPr>
          <p:cNvPr id="2" name="Picture 1">
            <a:extLst>
              <a:ext uri="{FF2B5EF4-FFF2-40B4-BE49-F238E27FC236}">
                <a16:creationId xmlns:a16="http://schemas.microsoft.com/office/drawing/2014/main" id="{FA8FB13B-754A-4C27-BA9A-15FF7F15FC3E}"/>
              </a:ext>
            </a:extLst>
          </p:cNvPr>
          <p:cNvPicPr>
            <a:picLocks noChangeAspect="1"/>
          </p:cNvPicPr>
          <p:nvPr/>
        </p:nvPicPr>
        <p:blipFill>
          <a:blip r:embed="rId4"/>
          <a:stretch>
            <a:fillRect/>
          </a:stretch>
        </p:blipFill>
        <p:spPr>
          <a:xfrm>
            <a:off x="3059228" y="1187009"/>
            <a:ext cx="2638425" cy="26574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Logical Ring Communication</a:t>
            </a:r>
            <a:endParaRPr/>
          </a:p>
        </p:txBody>
      </p:sp>
      <p:sp>
        <p:nvSpPr>
          <p:cNvPr id="92" name="Google Shape;92;p17"/>
          <p:cNvSpPr txBox="1">
            <a:spLocks noGrp="1"/>
          </p:cNvSpPr>
          <p:nvPr>
            <p:ph type="body" idx="1"/>
          </p:nvPr>
        </p:nvSpPr>
        <p:spPr>
          <a:xfrm>
            <a:off x="3922200" y="1266325"/>
            <a:ext cx="5080800" cy="2350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700">
                <a:solidFill>
                  <a:schemeClr val="accent5"/>
                </a:solidFill>
              </a:rPr>
              <a:t>If there are two processes on the same node:</a:t>
            </a:r>
            <a:br>
              <a:rPr lang="en" sz="1700" b="1">
                <a:solidFill>
                  <a:schemeClr val="accent5"/>
                </a:solidFill>
              </a:rPr>
            </a:br>
            <a:r>
              <a:rPr lang="en" sz="1700" b="1">
                <a:solidFill>
                  <a:schemeClr val="accent5"/>
                </a:solidFill>
                <a:latin typeface="Consolas"/>
                <a:ea typeface="Consolas"/>
                <a:cs typeface="Consolas"/>
                <a:sym typeface="Consolas"/>
              </a:rPr>
              <a:t>sprintf(send_buffer1, “rank %d”, …, rank)</a:t>
            </a:r>
            <a:endParaRPr sz="1700" b="1">
              <a:solidFill>
                <a:schemeClr val="accent5"/>
              </a:solidFill>
              <a:latin typeface="Consolas"/>
              <a:ea typeface="Consolas"/>
              <a:cs typeface="Consolas"/>
              <a:sym typeface="Consolas"/>
            </a:endParaRPr>
          </a:p>
          <a:p>
            <a:pPr marL="0" lvl="0" indent="0" algn="l" rtl="0">
              <a:spcBef>
                <a:spcPts val="1200"/>
              </a:spcBef>
              <a:spcAft>
                <a:spcPts val="0"/>
              </a:spcAft>
              <a:buNone/>
            </a:pPr>
            <a:endParaRPr sz="1700" b="1">
              <a:solidFill>
                <a:srgbClr val="0B5394"/>
              </a:solidFill>
              <a:latin typeface="Consolas"/>
              <a:ea typeface="Consolas"/>
              <a:cs typeface="Consolas"/>
              <a:sym typeface="Consolas"/>
            </a:endParaRPr>
          </a:p>
          <a:p>
            <a:pPr marL="0" lvl="0" indent="0" algn="l" rtl="0">
              <a:spcBef>
                <a:spcPts val="1200"/>
              </a:spcBef>
              <a:spcAft>
                <a:spcPts val="1200"/>
              </a:spcAft>
              <a:buNone/>
            </a:pPr>
            <a:r>
              <a:rPr lang="en" sz="1700" b="1">
                <a:solidFill>
                  <a:srgbClr val="0B5394"/>
                </a:solidFill>
              </a:rPr>
              <a:t>How about finishing up the Sends &amp; Recvs?</a:t>
            </a:r>
            <a:endParaRPr sz="1700" b="1">
              <a:solidFill>
                <a:srgbClr val="0B5394"/>
              </a:solidFill>
            </a:endParaRPr>
          </a:p>
        </p:txBody>
      </p:sp>
      <p:sp>
        <p:nvSpPr>
          <p:cNvPr id="93" name="Google Shape;93;p17"/>
          <p:cNvSpPr txBox="1"/>
          <p:nvPr/>
        </p:nvSpPr>
        <p:spPr>
          <a:xfrm>
            <a:off x="311700" y="1266325"/>
            <a:ext cx="4808400" cy="336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int rank, p, size = 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int left, right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char send_buffer1[8], recv_buffer1[8];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char send_buffer2[8], recv_buffer2[8];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accent5"/>
                </a:solidFill>
                <a:latin typeface="Consolas"/>
                <a:ea typeface="Consolas"/>
                <a:cs typeface="Consolas"/>
                <a:sym typeface="Consolas"/>
              </a:rPr>
              <a:t>gethostname(send_buffer1, size) //repeat for buffer2</a:t>
            </a:r>
            <a:endParaRPr sz="1200" b="1">
              <a:solidFill>
                <a:schemeClr val="accent5"/>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MPI_Comm_rank(MPI_COMM_WORLD, &amp;rank)</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MPI_Comm_size(MPI_COMM_WORLD, &amp;p)</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left = (rank - 1 + p) % p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right = (rank + 1) % p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MPI_Send (send_buffer1, size, MPI_CHAR, left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MPI_Recv (recv_buffer1, size, MPI_CHAR, right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MPI_Send (send_buffer2, size, MPI_CHAR, right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MPI_Recv (recv_buffer2, size, MPI_CHAR, left ,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endParaRPr sz="1200" b="1">
              <a:solidFill>
                <a:schemeClr val="dk2"/>
              </a:solidFill>
              <a:latin typeface="Consolas"/>
              <a:ea typeface="Consolas"/>
              <a:cs typeface="Consolas"/>
              <a:sym typeface="Consola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Logical Ring Communication</a:t>
            </a:r>
            <a:endParaRPr/>
          </a:p>
        </p:txBody>
      </p:sp>
      <p:sp>
        <p:nvSpPr>
          <p:cNvPr id="99" name="Google Shape;99;p18"/>
          <p:cNvSpPr txBox="1"/>
          <p:nvPr/>
        </p:nvSpPr>
        <p:spPr>
          <a:xfrm>
            <a:off x="311700" y="1266325"/>
            <a:ext cx="8597400" cy="336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int rank, p, size = 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int left, right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char send_buffer1[8], recv_buffer1[8];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char send_buffer2[8], recv_buffer2[8];</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gethostname(send_buffer1, size) //repeat for buffer2</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MPI_Comm_rank(MPI_COMM_WORLD, &amp;rank)</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MPI_Comm_size(MPI_COMM_WORLD, &amp;p)</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left = (rank - 1 + p) % p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right = (rank + 1) % p ;</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MPI_Send (send_buffer1, size, MPI_CHAR, left , </a:t>
            </a:r>
            <a:r>
              <a:rPr lang="en" sz="1200" b="1">
                <a:solidFill>
                  <a:schemeClr val="accent5"/>
                </a:solidFill>
                <a:latin typeface="Consolas"/>
                <a:ea typeface="Consolas"/>
                <a:cs typeface="Consolas"/>
                <a:sym typeface="Consolas"/>
              </a:rPr>
              <a:t>TAG_LEFT, MPI_COMM_WORLD</a:t>
            </a: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MPI_Recv (recv_buffer1, size, MPI_CHAR, right , </a:t>
            </a:r>
            <a:r>
              <a:rPr lang="en" sz="1200" b="1">
                <a:solidFill>
                  <a:schemeClr val="accent5"/>
                </a:solidFill>
                <a:latin typeface="Consolas"/>
                <a:ea typeface="Consolas"/>
                <a:cs typeface="Consolas"/>
                <a:sym typeface="Consolas"/>
              </a:rPr>
              <a:t>TAG_LEFT, MPI_COMM_WORLD, MPI_STATUS_IGNORE</a:t>
            </a: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MPI_Send (send_buffer2, size, MPI_CHAR, right , </a:t>
            </a:r>
            <a:r>
              <a:rPr lang="en" sz="1200" b="1">
                <a:solidFill>
                  <a:schemeClr val="accent5"/>
                </a:solidFill>
                <a:latin typeface="Consolas"/>
                <a:ea typeface="Consolas"/>
                <a:cs typeface="Consolas"/>
                <a:sym typeface="Consolas"/>
              </a:rPr>
              <a:t>TAG_RIGHT, MPI_COMM_WORLD</a:t>
            </a: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dk2"/>
                </a:solidFill>
                <a:latin typeface="Consolas"/>
                <a:ea typeface="Consolas"/>
                <a:cs typeface="Consolas"/>
                <a:sym typeface="Consolas"/>
              </a:rPr>
              <a:t>MPI_Recv (recv_buffer2, size, MPI_CHAR, left , </a:t>
            </a:r>
            <a:r>
              <a:rPr lang="en" sz="1200" b="1">
                <a:solidFill>
                  <a:schemeClr val="accent5"/>
                </a:solidFill>
                <a:latin typeface="Consolas"/>
                <a:ea typeface="Consolas"/>
                <a:cs typeface="Consolas"/>
                <a:sym typeface="Consolas"/>
              </a:rPr>
              <a:t>TAG_RIGHT, MPI_COMM_WORLD, MPI_STATUS_IGNORE</a:t>
            </a:r>
            <a:r>
              <a:rPr lang="en" sz="1200" b="1">
                <a:solidFill>
                  <a:schemeClr val="dk2"/>
                </a:solidFill>
                <a:latin typeface="Consolas"/>
                <a:ea typeface="Consolas"/>
                <a:cs typeface="Consolas"/>
                <a:sym typeface="Consolas"/>
              </a:rPr>
              <a:t>);</a:t>
            </a: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r>
              <a:rPr lang="en" sz="1200" b="1">
                <a:solidFill>
                  <a:schemeClr val="accent5"/>
                </a:solidFill>
                <a:latin typeface="Consolas"/>
                <a:ea typeface="Consolas"/>
                <a:cs typeface="Consolas"/>
                <a:sym typeface="Consolas"/>
              </a:rPr>
              <a:t>printf(“my name: %s; left: %s; right: %s\ n”, send_buffer1, recv_buffer1 , recv_buffer2); // or cout</a:t>
            </a:r>
            <a:endParaRPr sz="1200" b="1">
              <a:solidFill>
                <a:schemeClr val="accent5"/>
              </a:solidFill>
              <a:latin typeface="Consolas"/>
              <a:ea typeface="Consolas"/>
              <a:cs typeface="Consolas"/>
              <a:sym typeface="Consolas"/>
            </a:endParaRPr>
          </a:p>
          <a:p>
            <a:pPr marL="0" lvl="0" indent="0" algn="l" rtl="0">
              <a:lnSpc>
                <a:spcPct val="115000"/>
              </a:lnSpc>
              <a:spcBef>
                <a:spcPts val="0"/>
              </a:spcBef>
              <a:spcAft>
                <a:spcPts val="0"/>
              </a:spcAft>
              <a:buNone/>
            </a:pPr>
            <a:endParaRPr sz="1200" b="1">
              <a:solidFill>
                <a:schemeClr val="dk2"/>
              </a:solidFill>
              <a:latin typeface="Consolas"/>
              <a:ea typeface="Consolas"/>
              <a:cs typeface="Consolas"/>
              <a:sym typeface="Consolas"/>
            </a:endParaRPr>
          </a:p>
          <a:p>
            <a:pPr marL="0" lvl="0" indent="0" algn="l" rtl="0">
              <a:lnSpc>
                <a:spcPct val="115000"/>
              </a:lnSpc>
              <a:spcBef>
                <a:spcPts val="0"/>
              </a:spcBef>
              <a:spcAft>
                <a:spcPts val="0"/>
              </a:spcAft>
              <a:buNone/>
            </a:pPr>
            <a:endParaRPr sz="1200" b="1">
              <a:solidFill>
                <a:schemeClr val="dk2"/>
              </a:solidFill>
              <a:latin typeface="Consolas"/>
              <a:ea typeface="Consolas"/>
              <a:cs typeface="Consolas"/>
              <a:sym typeface="Consolas"/>
            </a:endParaRPr>
          </a:p>
        </p:txBody>
      </p:sp>
      <p:sp>
        <p:nvSpPr>
          <p:cNvPr id="100" name="Google Shape;100;p18"/>
          <p:cNvSpPr txBox="1"/>
          <p:nvPr/>
        </p:nvSpPr>
        <p:spPr>
          <a:xfrm>
            <a:off x="5566250" y="1449900"/>
            <a:ext cx="3186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rgbClr val="CC0000"/>
                </a:solidFill>
                <a:latin typeface="Open Sans"/>
                <a:ea typeface="Open Sans"/>
                <a:cs typeface="Open Sans"/>
                <a:sym typeface="Open Sans"/>
              </a:rPr>
              <a:t>Assume </a:t>
            </a:r>
            <a:r>
              <a:rPr lang="en" b="1" dirty="0">
                <a:solidFill>
                  <a:srgbClr val="CC0000"/>
                </a:solidFill>
                <a:latin typeface="Open Sans"/>
                <a:ea typeface="Open Sans"/>
                <a:cs typeface="Open Sans"/>
                <a:sym typeface="Open Sans"/>
              </a:rPr>
              <a:t>TAG_LEFT</a:t>
            </a:r>
            <a:r>
              <a:rPr lang="en" dirty="0">
                <a:solidFill>
                  <a:srgbClr val="CC0000"/>
                </a:solidFill>
                <a:latin typeface="Open Sans"/>
                <a:ea typeface="Open Sans"/>
                <a:cs typeface="Open Sans"/>
                <a:sym typeface="Open Sans"/>
              </a:rPr>
              <a:t> and </a:t>
            </a:r>
            <a:r>
              <a:rPr lang="en" b="1" dirty="0">
                <a:solidFill>
                  <a:srgbClr val="CC0000"/>
                </a:solidFill>
                <a:latin typeface="Open Sans"/>
                <a:ea typeface="Open Sans"/>
                <a:cs typeface="Open Sans"/>
                <a:sym typeface="Open Sans"/>
              </a:rPr>
              <a:t>TAG_RIGHT</a:t>
            </a:r>
            <a:r>
              <a:rPr lang="en" dirty="0">
                <a:solidFill>
                  <a:srgbClr val="CC0000"/>
                </a:solidFill>
                <a:latin typeface="Open Sans"/>
                <a:ea typeface="Open Sans"/>
                <a:cs typeface="Open Sans"/>
                <a:sym typeface="Open Sans"/>
              </a:rPr>
              <a:t> tags are assumed distinct values.</a:t>
            </a:r>
            <a:endParaRPr dirty="0">
              <a:solidFill>
                <a:srgbClr val="CC0000"/>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Let's try to run it!</a:t>
            </a:r>
            <a:endParaRPr/>
          </a:p>
        </p:txBody>
      </p:sp>
      <p:sp>
        <p:nvSpPr>
          <p:cNvPr id="106" name="Google Shape;106;p1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highlight>
                  <a:srgbClr val="FFF2CC"/>
                </a:highlight>
                <a:latin typeface="Consolas"/>
                <a:ea typeface="Consolas"/>
                <a:cs typeface="Consolas"/>
                <a:sym typeface="Consolas"/>
              </a:rPr>
              <a:t>vim q1a.c</a:t>
            </a:r>
            <a:endParaRPr b="1" dirty="0">
              <a:highlight>
                <a:srgbClr val="FFF2CC"/>
              </a:highlight>
              <a:latin typeface="Consolas"/>
              <a:ea typeface="Consolas"/>
              <a:cs typeface="Consolas"/>
              <a:sym typeface="Consolas"/>
            </a:endParaRPr>
          </a:p>
          <a:p>
            <a:pPr marL="0" lvl="0" indent="0" algn="l" rtl="0">
              <a:spcBef>
                <a:spcPts val="1200"/>
              </a:spcBef>
              <a:spcAft>
                <a:spcPts val="0"/>
              </a:spcAft>
              <a:buNone/>
            </a:pPr>
            <a:r>
              <a:rPr lang="en" b="1" dirty="0">
                <a:highlight>
                  <a:srgbClr val="FFF2CC"/>
                </a:highlight>
                <a:latin typeface="Consolas"/>
                <a:ea typeface="Consolas"/>
                <a:cs typeface="Consolas"/>
                <a:sym typeface="Consolas"/>
              </a:rPr>
              <a:t>mpirun -np 4 ./q1a | sort</a:t>
            </a:r>
            <a:endParaRPr b="1" dirty="0">
              <a:highlight>
                <a:srgbClr val="FFF2CC"/>
              </a:highlight>
              <a:latin typeface="Consolas"/>
              <a:ea typeface="Consolas"/>
              <a:cs typeface="Consolas"/>
              <a:sym typeface="Consolas"/>
            </a:endParaRPr>
          </a:p>
          <a:p>
            <a:pPr marL="0" lvl="0" indent="0" algn="l" rtl="0">
              <a:spcBef>
                <a:spcPts val="1200"/>
              </a:spcBef>
              <a:spcAft>
                <a:spcPts val="1200"/>
              </a:spcAft>
              <a:buNone/>
            </a:pPr>
            <a:r>
              <a:rPr lang="en" b="1" dirty="0">
                <a:highlight>
                  <a:srgbClr val="FFF2CC"/>
                </a:highlight>
                <a:latin typeface="Consolas"/>
                <a:ea typeface="Consolas"/>
                <a:cs typeface="Consolas"/>
                <a:sym typeface="Consolas"/>
              </a:rPr>
              <a:t>salloc -n 4 -N 4 mpirun ./q1a | sort</a:t>
            </a:r>
            <a:endParaRPr b="1" dirty="0">
              <a:highlight>
                <a:srgbClr val="FFF2CC"/>
              </a:highlight>
              <a:latin typeface="Consolas"/>
              <a:ea typeface="Consolas"/>
              <a:cs typeface="Consolas"/>
              <a:sym typeface="Consola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Something like a classic synchronization problem?</a:t>
            </a:r>
            <a:endParaRPr/>
          </a:p>
        </p:txBody>
      </p:sp>
      <p:sp>
        <p:nvSpPr>
          <p:cNvPr id="118" name="Google Shape;118;p21"/>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latin typeface="Consolas"/>
                <a:ea typeface="Consolas"/>
                <a:cs typeface="Consolas"/>
                <a:sym typeface="Consolas"/>
              </a:rPr>
              <a:t>MPI_Send left</a:t>
            </a:r>
            <a:br>
              <a:rPr lang="en">
                <a:latin typeface="Consolas"/>
                <a:ea typeface="Consolas"/>
                <a:cs typeface="Consolas"/>
                <a:sym typeface="Consolas"/>
              </a:rPr>
            </a:br>
            <a:r>
              <a:rPr lang="en">
                <a:latin typeface="Consolas"/>
                <a:ea typeface="Consolas"/>
                <a:cs typeface="Consolas"/>
                <a:sym typeface="Consolas"/>
              </a:rPr>
              <a:t>MPI_Recv right</a:t>
            </a:r>
            <a:br>
              <a:rPr lang="en">
                <a:latin typeface="Consolas"/>
                <a:ea typeface="Consolas"/>
                <a:cs typeface="Consolas"/>
                <a:sym typeface="Consolas"/>
              </a:rPr>
            </a:br>
            <a:r>
              <a:rPr lang="en">
                <a:latin typeface="Consolas"/>
                <a:ea typeface="Consolas"/>
                <a:cs typeface="Consolas"/>
                <a:sym typeface="Consolas"/>
              </a:rPr>
              <a:t>MPI_Send right</a:t>
            </a:r>
            <a:br>
              <a:rPr lang="en">
                <a:latin typeface="Consolas"/>
                <a:ea typeface="Consolas"/>
                <a:cs typeface="Consolas"/>
                <a:sym typeface="Consolas"/>
              </a:rPr>
            </a:br>
            <a:r>
              <a:rPr lang="en">
                <a:latin typeface="Consolas"/>
                <a:ea typeface="Consolas"/>
                <a:cs typeface="Consolas"/>
                <a:sym typeface="Consolas"/>
              </a:rPr>
              <a:t>MPI_Recv left</a:t>
            </a:r>
            <a:endParaRPr>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TotalTime>
  <Words>3401</Words>
  <Application>Microsoft Office PowerPoint</Application>
  <PresentationFormat>On-screen Show (16:9)</PresentationFormat>
  <Paragraphs>445</Paragraphs>
  <Slides>50</Slides>
  <Notes>50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50</vt:i4>
      </vt:variant>
    </vt:vector>
  </HeadingPairs>
  <TitlesOfParts>
    <vt:vector size="57" baseType="lpstr">
      <vt:lpstr>Open Sans</vt:lpstr>
      <vt:lpstr>PT Sans Narrow</vt:lpstr>
      <vt:lpstr>Quattrocento Sans</vt:lpstr>
      <vt:lpstr>Arial</vt:lpstr>
      <vt:lpstr>Consolas</vt:lpstr>
      <vt:lpstr>Times New Roman</vt:lpstr>
      <vt:lpstr>Tropic</vt:lpstr>
      <vt:lpstr>CS3210 Tut 5</vt:lpstr>
      <vt:lpstr>Questions and Slides Sharing</vt:lpstr>
      <vt:lpstr>Today's topics</vt:lpstr>
      <vt:lpstr>Q1</vt:lpstr>
      <vt:lpstr>Logical Ring Communication</vt:lpstr>
      <vt:lpstr>Logical Ring Communication</vt:lpstr>
      <vt:lpstr>Logical Ring Communication</vt:lpstr>
      <vt:lpstr>Let's try to run it!</vt:lpstr>
      <vt:lpstr>Something like a classic synchronization problem?</vt:lpstr>
      <vt:lpstr>Something like a classic synchronization problem?</vt:lpstr>
      <vt:lpstr>Something like a classic synchronization problem?</vt:lpstr>
      <vt:lpstr>Deadlock showcase</vt:lpstr>
      <vt:lpstr>How do we fix this?</vt:lpstr>
      <vt:lpstr>How do we fix this? Even-odd solution</vt:lpstr>
      <vt:lpstr>How do we fix this? Right-handed philosopher</vt:lpstr>
      <vt:lpstr>Which solution is faster?</vt:lpstr>
      <vt:lpstr>Which solution is likely to be faster?</vt:lpstr>
      <vt:lpstr>Logical Ring Communication</vt:lpstr>
      <vt:lpstr>Logical Ring Communication</vt:lpstr>
      <vt:lpstr>Let's try it!</vt:lpstr>
      <vt:lpstr>Why does this question matter?</vt:lpstr>
      <vt:lpstr>Q2</vt:lpstr>
      <vt:lpstr>Q2: Prefix Sums</vt:lpstr>
      <vt:lpstr>Q2: Prefix Sums</vt:lpstr>
      <vt:lpstr>Q2: Prefix Sums</vt:lpstr>
      <vt:lpstr>Let's try it!</vt:lpstr>
      <vt:lpstr>Q2: Prefix Sums</vt:lpstr>
      <vt:lpstr>Q2: Prefix Sums</vt:lpstr>
      <vt:lpstr>Q2: Prefix Sums</vt:lpstr>
      <vt:lpstr>Q2: Prefix Sums</vt:lpstr>
      <vt:lpstr>Q2: Prefix Sums</vt:lpstr>
      <vt:lpstr>Let's try it!</vt:lpstr>
      <vt:lpstr>Why does this question matter?</vt:lpstr>
      <vt:lpstr>Q3</vt:lpstr>
      <vt:lpstr>“Wimpy” and “Brawny”: A Research Success!</vt:lpstr>
      <vt:lpstr>“Wimpy” and “Brawny”: A Research Success!  </vt:lpstr>
      <vt:lpstr>“Wimpy” and “Brawny”: A Research Success! </vt:lpstr>
      <vt:lpstr>The Setup</vt:lpstr>
      <vt:lpstr>Q3a</vt:lpstr>
      <vt:lpstr>Q3a</vt:lpstr>
      <vt:lpstr>Q3b</vt:lpstr>
      <vt:lpstr>Q3b</vt:lpstr>
      <vt:lpstr>Q3c: Energy - Speed Tradeoff</vt:lpstr>
      <vt:lpstr>Why does this question matter?</vt:lpstr>
      <vt:lpstr>Assignment 3</vt:lpstr>
      <vt:lpstr>Assignment 3</vt:lpstr>
      <vt:lpstr>Quick overview of the example</vt:lpstr>
      <vt:lpstr>General MPI tips from me</vt:lpstr>
      <vt:lpstr>Next week</vt:lpstr>
      <vt:lpstr>End of Tut 5</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CS3210 Tut 5</dc:title>
  <cp:lastModifiedBy>Liu Changxi</cp:lastModifiedBy>
  <cp:revision>3</cp:revision>
  <dcterms:modified xsi:type="dcterms:W3CDTF">2024-11-07T04:09:37Z</dcterms:modified>
</cp:coreProperties>
</file>